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9" r:id="rId3"/>
    <p:sldId id="257" r:id="rId4"/>
    <p:sldId id="260" r:id="rId5"/>
    <p:sldId id="261" r:id="rId6"/>
    <p:sldId id="265" r:id="rId7"/>
    <p:sldId id="258" r:id="rId8"/>
    <p:sldId id="262" r:id="rId9"/>
    <p:sldId id="299" r:id="rId10"/>
    <p:sldId id="300" r:id="rId11"/>
    <p:sldId id="263" r:id="rId12"/>
    <p:sldId id="268" r:id="rId13"/>
    <p:sldId id="269" r:id="rId14"/>
    <p:sldId id="270" r:id="rId15"/>
    <p:sldId id="264" r:id="rId16"/>
    <p:sldId id="272" r:id="rId17"/>
    <p:sldId id="273" r:id="rId18"/>
    <p:sldId id="274" r:id="rId19"/>
    <p:sldId id="275" r:id="rId20"/>
    <p:sldId id="277" r:id="rId21"/>
    <p:sldId id="278" r:id="rId22"/>
    <p:sldId id="279" r:id="rId23"/>
    <p:sldId id="280" r:id="rId24"/>
    <p:sldId id="281" r:id="rId25"/>
    <p:sldId id="297" r:id="rId26"/>
    <p:sldId id="282" r:id="rId27"/>
    <p:sldId id="283" r:id="rId28"/>
    <p:sldId id="285" r:id="rId29"/>
    <p:sldId id="287" r:id="rId30"/>
    <p:sldId id="288" r:id="rId31"/>
    <p:sldId id="290" r:id="rId32"/>
    <p:sldId id="296" r:id="rId33"/>
    <p:sldId id="292" r:id="rId34"/>
    <p:sldId id="293"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70" d="100"/>
          <a:sy n="70" d="100"/>
        </p:scale>
        <p:origin x="73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1E53F4-2AB1-4545-8397-8C5913A9B85D}" type="datetimeFigureOut">
              <a:rPr lang="en-IN" smtClean="0"/>
              <a:t>16-10-2016</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8D7B74-7A69-4959-9322-86B4C1C542D1}" type="slidenum">
              <a:rPr lang="en-IN" smtClean="0"/>
              <a:t>‹#›</a:t>
            </a:fld>
            <a:endParaRPr lang="en-IN"/>
          </a:p>
        </p:txBody>
      </p:sp>
    </p:spTree>
    <p:extLst>
      <p:ext uri="{BB962C8B-B14F-4D97-AF65-F5344CB8AC3E}">
        <p14:creationId xmlns:p14="http://schemas.microsoft.com/office/powerpoint/2010/main" val="3269453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2715E33-F88F-495B-A7D1-ECB1A44D1FC1}" type="slidenum">
              <a:rPr lang="en-US" altLang="en-US"/>
              <a:pPr>
                <a:spcBef>
                  <a:spcPct val="0"/>
                </a:spcBef>
              </a:pPr>
              <a:t>9</a:t>
            </a:fld>
            <a:endParaRPr lang="en-US" altLang="en-US"/>
          </a:p>
        </p:txBody>
      </p:sp>
      <p:sp>
        <p:nvSpPr>
          <p:cNvPr id="19459"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60"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3020007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FBB781D-9511-49D1-A1CD-50442FCADDDB}" type="slidenum">
              <a:rPr lang="en-US" altLang="en-US"/>
              <a:pPr>
                <a:spcBef>
                  <a:spcPct val="0"/>
                </a:spcBef>
              </a:pPr>
              <a:t>34</a:t>
            </a:fld>
            <a:endParaRPr lang="en-US" altLang="en-US"/>
          </a:p>
        </p:txBody>
      </p:sp>
      <p:sp>
        <p:nvSpPr>
          <p:cNvPr id="5734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smtClean="0"/>
              <a:t>Processor also has to transfer data to and from the main memory. Also, the DMA controller is responsible for transferring data to and from the I/O device to the main memory. Both the processor and the DMA controller have to use the external bus to talk to the main memory. Usually, DMA controllers are given higher priority than the processor to access the bus. Now, we also need to decide the priority among different DMA devices that may need to use the bus. Among these different DMA devices, high priority is given to high speed peripherals such as a disk or a graphics display device. </a:t>
            </a:r>
          </a:p>
          <a:p>
            <a:pPr eaLnBrk="1" hangingPunct="1">
              <a:spcBef>
                <a:spcPct val="0"/>
              </a:spcBef>
            </a:pPr>
            <a:r>
              <a:rPr lang="en-US" altLang="en-US" dirty="0" smtClean="0"/>
              <a:t>Usually, the processor originates most cycles on the bus. The DMA controller can be said to steal memory access cycles on from the bus. Thus, the processor and the DMA controller use the bus in an interwoven fashion. This interweaving technique is called as cycle stealing. </a:t>
            </a:r>
          </a:p>
          <a:p>
            <a:pPr eaLnBrk="1" hangingPunct="1">
              <a:spcBef>
                <a:spcPct val="0"/>
              </a:spcBef>
            </a:pPr>
            <a:r>
              <a:rPr lang="en-US" altLang="en-US" dirty="0" smtClean="0"/>
              <a:t>An alternate approach would be to provide DMA controllers exclusive capability to initiate transfers on the bus, and hence exclusive access to the main memory. This is known as the block mode or the burst mode of operation.</a:t>
            </a:r>
          </a:p>
        </p:txBody>
      </p:sp>
    </p:spTree>
    <p:extLst>
      <p:ext uri="{BB962C8B-B14F-4D97-AF65-F5344CB8AC3E}">
        <p14:creationId xmlns:p14="http://schemas.microsoft.com/office/powerpoint/2010/main" val="2563014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BF8A88E-E5B1-4A8C-A328-E427FD1877DC}" type="slidenum">
              <a:rPr lang="en-US" altLang="en-US"/>
              <a:pPr>
                <a:spcBef>
                  <a:spcPct val="0"/>
                </a:spcBef>
              </a:pPr>
              <a:t>10</a:t>
            </a:fld>
            <a:endParaRPr lang="en-US" altLang="en-US"/>
          </a:p>
        </p:txBody>
      </p:sp>
      <p:sp>
        <p:nvSpPr>
          <p:cNvPr id="2150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1509784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FE8DB76-B602-4852-94BD-7DAA88560BD7}" type="slidenum">
              <a:rPr lang="en-US" altLang="en-US"/>
              <a:pPr>
                <a:spcBef>
                  <a:spcPct val="0"/>
                </a:spcBef>
              </a:pPr>
              <a:t>12</a:t>
            </a:fld>
            <a:endParaRPr lang="en-US" altLang="en-US"/>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6"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28917981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8FCE280-5F4B-4504-94B2-D7B17FEA0573}" type="slidenum">
              <a:rPr lang="en-US" altLang="en-US"/>
              <a:pPr>
                <a:spcBef>
                  <a:spcPct val="0"/>
                </a:spcBef>
              </a:pPr>
              <a:t>13</a:t>
            </a:fld>
            <a:endParaRPr lang="en-US" altLang="en-US"/>
          </a:p>
        </p:txBody>
      </p:sp>
      <p:sp>
        <p:nvSpPr>
          <p:cNvPr id="2560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33747545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0542161-865A-4892-935D-37838FB88EBB}" type="slidenum">
              <a:rPr lang="en-US" altLang="en-US"/>
              <a:pPr>
                <a:spcBef>
                  <a:spcPct val="0"/>
                </a:spcBef>
              </a:pPr>
              <a:t>16</a:t>
            </a:fld>
            <a:endParaRPr lang="en-US" altLang="en-US"/>
          </a:p>
        </p:txBody>
      </p:sp>
      <p:sp>
        <p:nvSpPr>
          <p:cNvPr id="2765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1121858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1FE3450-14EB-4ECC-B2D4-AF1C0D0A6D57}" type="slidenum">
              <a:rPr lang="en-US" altLang="en-US"/>
              <a:pPr>
                <a:spcBef>
                  <a:spcPct val="0"/>
                </a:spcBef>
              </a:pPr>
              <a:t>19</a:t>
            </a:fld>
            <a:endParaRPr lang="en-US" altLang="en-US"/>
          </a:p>
        </p:txBody>
      </p:sp>
      <p:sp>
        <p:nvSpPr>
          <p:cNvPr id="3379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6"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Repeat that multiple I/O devices may be connected to the processor. These multiple I/O devices may be organized according a certain priority. When the processor is servicing an interrupt from a device, only devices which have higher priority can interrupt the processor. That is, only devices which have higher priority can interrupt the processing of the ISR of the device of lower priority. </a:t>
            </a:r>
          </a:p>
          <a:p>
            <a:pPr eaLnBrk="1" hangingPunct="1">
              <a:spcBef>
                <a:spcPct val="0"/>
              </a:spcBef>
            </a:pPr>
            <a:r>
              <a:rPr lang="en-US" altLang="en-US" smtClean="0"/>
              <a:t>In order to implement this scheme, a priority level is assigned to a processor. This priority level can be changed under program control or it depends on which program is currently being executed by the processor. That is, the priority of the processor is the priority of the program that the processor is currently executing. When the processor receives an interrupt request from a device, and starts executing the ISR of that device, its priority is raised to that of the device. Now, if another device wants to interrupt the processor, then it is allowed to do so, only if its priority is higher than the priority of the processor which is set to the priority of the ISR of the device.</a:t>
            </a:r>
          </a:p>
        </p:txBody>
      </p:sp>
    </p:spTree>
    <p:extLst>
      <p:ext uri="{BB962C8B-B14F-4D97-AF65-F5344CB8AC3E}">
        <p14:creationId xmlns:p14="http://schemas.microsoft.com/office/powerpoint/2010/main" val="35244649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CB40916-1078-4509-9CC7-28A15C95784D}" type="slidenum">
              <a:rPr lang="en-US" altLang="en-US"/>
              <a:pPr>
                <a:spcBef>
                  <a:spcPct val="0"/>
                </a:spcBef>
              </a:pPr>
              <a:t>28</a:t>
            </a:fld>
            <a:endParaRPr lang="en-US" altLang="en-US"/>
          </a:p>
        </p:txBody>
      </p:sp>
      <p:sp>
        <p:nvSpPr>
          <p:cNvPr id="4813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Recall privilege mode and supervisor mode. Certain instructions can only be executed in the supervisor mode. If an attempt is made to execute the instruction in the user mode, then an privilege exception occurs. Privilege exception causes the processor to switch to the supervisor mode, and execution of an appropriate service routine.</a:t>
            </a:r>
          </a:p>
        </p:txBody>
      </p:sp>
    </p:spTree>
    <p:extLst>
      <p:ext uri="{BB962C8B-B14F-4D97-AF65-F5344CB8AC3E}">
        <p14:creationId xmlns:p14="http://schemas.microsoft.com/office/powerpoint/2010/main" val="2520664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A370659-33C4-4A53-8714-77DE823D84ED}" type="slidenum">
              <a:rPr lang="en-US" altLang="en-US"/>
              <a:pPr>
                <a:spcBef>
                  <a:spcPct val="0"/>
                </a:spcBef>
              </a:pPr>
              <a:t>31</a:t>
            </a:fld>
            <a:endParaRPr lang="en-US" altLang="en-US"/>
          </a:p>
        </p:txBody>
      </p:sp>
      <p:sp>
        <p:nvSpPr>
          <p:cNvPr id="5120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This alternative approach is called as direct memory access. DMA consists of a special control unit which is provided to transfer a block of data directly between an I/O device and the main memory without continuous intervention by the processor. </a:t>
            </a:r>
          </a:p>
          <a:p>
            <a:pPr eaLnBrk="1" hangingPunct="1">
              <a:spcBef>
                <a:spcPct val="0"/>
              </a:spcBef>
            </a:pPr>
            <a:r>
              <a:rPr lang="en-US" altLang="en-US" smtClean="0"/>
              <a:t>A control unit which performs these transfers without the intervention of the processor is a part of the I/O device’s interface circuit, and this controller is called as the DMA controller. </a:t>
            </a:r>
          </a:p>
          <a:p>
            <a:pPr eaLnBrk="1" hangingPunct="1">
              <a:spcBef>
                <a:spcPct val="0"/>
              </a:spcBef>
            </a:pPr>
            <a:r>
              <a:rPr lang="en-US" altLang="en-US" smtClean="0"/>
              <a:t>DMA controller performs functions that would be normally be performed by the processor. The processor will have to provide a memory address and all the control signals. So, the DMA controller will also provide with the memory address where the data is going to be stored along with the necessary control signals. When a block of data needs to be transferred, the DMA controller will also have to increment the memory addresses and keep track of the number of words that have been transferred.</a:t>
            </a:r>
          </a:p>
        </p:txBody>
      </p:sp>
    </p:spTree>
    <p:extLst>
      <p:ext uri="{BB962C8B-B14F-4D97-AF65-F5344CB8AC3E}">
        <p14:creationId xmlns:p14="http://schemas.microsoft.com/office/powerpoint/2010/main" val="25658900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09E6BEB-3E71-4C59-BF3C-DAB409812981}" type="slidenum">
              <a:rPr lang="en-US" altLang="en-US"/>
              <a:pPr>
                <a:spcBef>
                  <a:spcPct val="0"/>
                </a:spcBef>
              </a:pPr>
              <a:t>33</a:t>
            </a:fld>
            <a:endParaRPr lang="en-US" altLang="en-US"/>
          </a:p>
        </p:txBody>
      </p:sp>
      <p:sp>
        <p:nvSpPr>
          <p:cNvPr id="55299"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300"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Let us consider a memory organization with two DMA controllers. In this memory organization, a DMA controller is used to connect a high speed network to the computer bus. In addition, disk controller which also controls two disks may have DMA capability. The disk controller controls two disks and it also has DMA capability. The disk controller provides two DMA channels. The disk controller can two independent DMA operations, as if each disk has its own DMA controller. Each DMA controller has three registers, one to store the memory address, one to store the word count, and the last to store the status and control information. There are two copies of these three registers in order to perform independent DMA operations. That is, these registers are duplicated.</a:t>
            </a:r>
          </a:p>
        </p:txBody>
      </p:sp>
    </p:spTree>
    <p:extLst>
      <p:ext uri="{BB962C8B-B14F-4D97-AF65-F5344CB8AC3E}">
        <p14:creationId xmlns:p14="http://schemas.microsoft.com/office/powerpoint/2010/main" val="2338103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90412701-54C6-4DB8-B6C2-A134A8717410}" type="datetimeFigureOut">
              <a:rPr lang="en-IN" smtClean="0"/>
              <a:t>16-10-2016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1664891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0412701-54C6-4DB8-B6C2-A134A8717410}" type="datetimeFigureOut">
              <a:rPr lang="en-IN" smtClean="0"/>
              <a:t>16-10-2016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1750684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0412701-54C6-4DB8-B6C2-A134A8717410}" type="datetimeFigureOut">
              <a:rPr lang="en-IN" smtClean="0"/>
              <a:t>16-10-2016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639528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0412701-54C6-4DB8-B6C2-A134A8717410}" type="datetimeFigureOut">
              <a:rPr lang="en-IN" smtClean="0"/>
              <a:t>16-10-2016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1163270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412701-54C6-4DB8-B6C2-A134A8717410}" type="datetimeFigureOut">
              <a:rPr lang="en-IN" smtClean="0"/>
              <a:t>16-10-2016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1362278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90412701-54C6-4DB8-B6C2-A134A8717410}" type="datetimeFigureOut">
              <a:rPr lang="en-IN" smtClean="0"/>
              <a:t>16-10-2016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3936086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90412701-54C6-4DB8-B6C2-A134A8717410}" type="datetimeFigureOut">
              <a:rPr lang="en-IN" smtClean="0"/>
              <a:t>16-10-2016</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1978546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90412701-54C6-4DB8-B6C2-A134A8717410}" type="datetimeFigureOut">
              <a:rPr lang="en-IN" smtClean="0"/>
              <a:t>16-10-2016</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21589243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412701-54C6-4DB8-B6C2-A134A8717410}" type="datetimeFigureOut">
              <a:rPr lang="en-IN" smtClean="0"/>
              <a:t>16-10-2016</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6180001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412701-54C6-4DB8-B6C2-A134A8717410}" type="datetimeFigureOut">
              <a:rPr lang="en-IN" smtClean="0"/>
              <a:t>16-10-2016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3631466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412701-54C6-4DB8-B6C2-A134A8717410}" type="datetimeFigureOut">
              <a:rPr lang="en-IN" smtClean="0"/>
              <a:t>16-10-2016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310257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412701-54C6-4DB8-B6C2-A134A8717410}" type="datetimeFigureOut">
              <a:rPr lang="en-IN" smtClean="0"/>
              <a:t>16-10-2016</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BCB16A-F097-4E63-A1F3-28AC257FE529}" type="slidenum">
              <a:rPr lang="en-IN" smtClean="0"/>
              <a:t>‹#›</a:t>
            </a:fld>
            <a:endParaRPr lang="en-IN"/>
          </a:p>
        </p:txBody>
      </p:sp>
    </p:spTree>
    <p:extLst>
      <p:ext uri="{BB962C8B-B14F-4D97-AF65-F5344CB8AC3E}">
        <p14:creationId xmlns:p14="http://schemas.microsoft.com/office/powerpoint/2010/main" val="3333416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Input Output Organization</a:t>
            </a:r>
            <a:endParaRPr lang="en-IN" dirty="0"/>
          </a:p>
        </p:txBody>
      </p:sp>
      <p:sp>
        <p:nvSpPr>
          <p:cNvPr id="3" name="Subtitle 2"/>
          <p:cNvSpPr>
            <a:spLocks noGrp="1"/>
          </p:cNvSpPr>
          <p:nvPr>
            <p:ph type="subTitle" idx="1"/>
          </p:nvPr>
        </p:nvSpPr>
        <p:spPr/>
        <p:txBody>
          <a:bodyPr/>
          <a:lstStyle/>
          <a:p>
            <a:endParaRPr lang="en-IN" dirty="0"/>
          </a:p>
        </p:txBody>
      </p:sp>
    </p:spTree>
    <p:extLst>
      <p:ext uri="{BB962C8B-B14F-4D97-AF65-F5344CB8AC3E}">
        <p14:creationId xmlns:p14="http://schemas.microsoft.com/office/powerpoint/2010/main" val="5281867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838200" y="0"/>
            <a:ext cx="10515600" cy="629957"/>
          </a:xfrm>
        </p:spPr>
        <p:txBody>
          <a:bodyPr>
            <a:normAutofit fontScale="90000"/>
          </a:bodyPr>
          <a:lstStyle/>
          <a:p>
            <a:pPr eaLnBrk="1" hangingPunct="1"/>
            <a:r>
              <a:rPr lang="en-US" altLang="en-US" dirty="0" smtClean="0">
                <a:solidFill>
                  <a:srgbClr val="FF0000"/>
                </a:solidFill>
              </a:rPr>
              <a:t>Interrupts (contd..)</a:t>
            </a:r>
          </a:p>
        </p:txBody>
      </p:sp>
      <p:sp>
        <p:nvSpPr>
          <p:cNvPr id="375811" name="Rectangle 3"/>
          <p:cNvSpPr>
            <a:spLocks noGrp="1" noChangeArrowheads="1"/>
          </p:cNvSpPr>
          <p:nvPr>
            <p:ph idx="1"/>
          </p:nvPr>
        </p:nvSpPr>
        <p:spPr>
          <a:xfrm>
            <a:off x="838200" y="753034"/>
            <a:ext cx="10515600" cy="5728448"/>
          </a:xfrm>
        </p:spPr>
        <p:txBody>
          <a:bodyPr rtlCol="0">
            <a:normAutofit/>
          </a:bodyPr>
          <a:lstStyle/>
          <a:p>
            <a:pPr marL="274320" indent="-274320">
              <a:buClr>
                <a:schemeClr val="accent3"/>
              </a:buClr>
              <a:buFont typeface="Wingdings 2"/>
              <a:buChar char=""/>
              <a:defRPr/>
            </a:pPr>
            <a:r>
              <a:rPr lang="en-US" sz="2400" dirty="0"/>
              <a:t>Saving and restoring information can be done automatically by the processor or explicitly by program instructions. </a:t>
            </a:r>
          </a:p>
          <a:p>
            <a:pPr marL="274320" indent="-274320">
              <a:buClr>
                <a:schemeClr val="accent3"/>
              </a:buClr>
              <a:buFont typeface="Wingdings 2"/>
              <a:buChar char=""/>
              <a:defRPr/>
            </a:pPr>
            <a:r>
              <a:rPr lang="en-US" sz="2400" dirty="0"/>
              <a:t>Saving and restoring registers involves memory transfers:</a:t>
            </a:r>
          </a:p>
          <a:p>
            <a:pPr marL="640080" lvl="1" indent="-246888">
              <a:buFont typeface="Wingdings 2"/>
              <a:buChar char=""/>
              <a:defRPr/>
            </a:pPr>
            <a:r>
              <a:rPr lang="en-US" dirty="0"/>
              <a:t>Increases the total execution time.</a:t>
            </a:r>
          </a:p>
          <a:p>
            <a:pPr marL="640080" lvl="1" indent="-246888">
              <a:buFont typeface="Wingdings 2"/>
              <a:buChar char=""/>
              <a:defRPr/>
            </a:pPr>
            <a:r>
              <a:rPr lang="en-US" dirty="0"/>
              <a:t>Increases the delay between the time an interrupt request is received, and the start of execution of the interrupt-service routine. This delay is called </a:t>
            </a:r>
            <a:r>
              <a:rPr lang="en-US" u="sng" dirty="0"/>
              <a:t>interrupt latency</a:t>
            </a:r>
            <a:r>
              <a:rPr lang="en-US" dirty="0"/>
              <a:t>.</a:t>
            </a:r>
          </a:p>
          <a:p>
            <a:pPr marL="274320" indent="-274320">
              <a:buClr>
                <a:schemeClr val="accent3"/>
              </a:buClr>
              <a:buFont typeface="Wingdings 2"/>
              <a:buChar char=""/>
              <a:defRPr/>
            </a:pPr>
            <a:r>
              <a:rPr lang="en-US" sz="2400" dirty="0"/>
              <a:t>In order to reduce the interrupt latency, most processors save only the minimal amount of information:</a:t>
            </a:r>
          </a:p>
          <a:p>
            <a:pPr marL="640080" lvl="1" indent="-246888">
              <a:buFont typeface="Wingdings 2"/>
              <a:buChar char=""/>
              <a:defRPr/>
            </a:pPr>
            <a:r>
              <a:rPr lang="en-US" dirty="0"/>
              <a:t>This minimal amount of information includes Program Counter and processor status registers.</a:t>
            </a:r>
          </a:p>
          <a:p>
            <a:pPr marL="274320" indent="-274320">
              <a:buClr>
                <a:schemeClr val="accent3"/>
              </a:buClr>
              <a:buFont typeface="Wingdings 2"/>
              <a:buChar char=""/>
              <a:defRPr/>
            </a:pPr>
            <a:r>
              <a:rPr lang="en-US" sz="2400" dirty="0"/>
              <a:t>Any additional information that must be saved, must be saved explicitly by the program instructions at the beginning of the interrupt service routine.</a:t>
            </a:r>
          </a:p>
        </p:txBody>
      </p:sp>
      <p:sp>
        <p:nvSpPr>
          <p:cNvPr id="4" name="Date Placeholder 3"/>
          <p:cNvSpPr>
            <a:spLocks noGrp="1"/>
          </p:cNvSpPr>
          <p:nvPr>
            <p:ph type="dt" sz="quarter" idx="10"/>
          </p:nvPr>
        </p:nvSpPr>
        <p:spPr/>
        <p:txBody>
          <a:bodyPr/>
          <a:lstStyle/>
          <a:p>
            <a:pPr>
              <a:defRPr/>
            </a:pPr>
            <a:fld id="{0DB02A7E-B90C-4000-AC45-087FF62D4425}" type="datetime1">
              <a:rPr lang="en-US"/>
              <a:pPr>
                <a:defRPr/>
              </a:pPr>
              <a:t>10/16/2016</a:t>
            </a:fld>
            <a:endParaRPr lang="en-US"/>
          </a:p>
        </p:txBody>
      </p:sp>
      <p:sp>
        <p:nvSpPr>
          <p:cNvPr id="20485"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73F97AB3-5D8B-4077-B332-2E8AE93B00DD}" type="slidenum">
              <a:rPr lang="en-US" altLang="en-US" sz="1200">
                <a:solidFill>
                  <a:srgbClr val="898989"/>
                </a:solidFill>
                <a:latin typeface="Arial" panose="020B0604020202020204" pitchFamily="34" charset="0"/>
              </a:rPr>
              <a:pPr>
                <a:spcBef>
                  <a:spcPct val="0"/>
                </a:spcBef>
                <a:buFontTx/>
                <a:buNone/>
              </a:pPr>
              <a:t>10</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394619189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FF0000"/>
                </a:solidFill>
              </a:rPr>
              <a:t>Interrupt Hardware</a:t>
            </a:r>
            <a:endParaRPr lang="en-IN" dirty="0">
              <a:solidFill>
                <a:srgbClr val="FF0000"/>
              </a:solidFill>
            </a:endParaRPr>
          </a:p>
        </p:txBody>
      </p:sp>
      <p:sp>
        <p:nvSpPr>
          <p:cNvPr id="3" name="Content Placeholder 2"/>
          <p:cNvSpPr>
            <a:spLocks noGrp="1"/>
          </p:cNvSpPr>
          <p:nvPr>
            <p:ph idx="1"/>
          </p:nvPr>
        </p:nvSpPr>
        <p:spPr>
          <a:xfrm>
            <a:off x="838200" y="1317812"/>
            <a:ext cx="4930588" cy="4859151"/>
          </a:xfrm>
        </p:spPr>
        <p:txBody>
          <a:bodyPr>
            <a:normAutofit/>
          </a:bodyPr>
          <a:lstStyle/>
          <a:p>
            <a:pPr marL="0" indent="0">
              <a:buNone/>
            </a:pPr>
            <a:r>
              <a:rPr lang="en-IN" dirty="0" smtClean="0">
                <a:sym typeface="Wingdings" panose="05000000000000000000" pitchFamily="2" charset="2"/>
              </a:rPr>
              <a:t>Single interrupt line is used to serve n devices</a:t>
            </a:r>
          </a:p>
          <a:p>
            <a:pPr marL="0" indent="0">
              <a:buNone/>
            </a:pPr>
            <a:r>
              <a:rPr lang="en-IN" dirty="0" smtClean="0">
                <a:sym typeface="Wingdings" panose="05000000000000000000" pitchFamily="2" charset="2"/>
              </a:rPr>
              <a:t>Closing of switches makes voltage to drop to 0 and INTR received by processor will </a:t>
            </a:r>
            <a:r>
              <a:rPr lang="en-IN" dirty="0" err="1" smtClean="0">
                <a:sym typeface="Wingdings" panose="05000000000000000000" pitchFamily="2" charset="2"/>
              </a:rPr>
              <a:t>goto</a:t>
            </a:r>
            <a:r>
              <a:rPr lang="en-IN" dirty="0" smtClean="0">
                <a:sym typeface="Wingdings" panose="05000000000000000000" pitchFamily="2" charset="2"/>
              </a:rPr>
              <a:t> 1</a:t>
            </a:r>
          </a:p>
          <a:p>
            <a:pPr marL="0" indent="0">
              <a:buNone/>
            </a:pPr>
            <a:r>
              <a:rPr lang="en-IN" dirty="0" smtClean="0">
                <a:sym typeface="Wingdings" panose="05000000000000000000" pitchFamily="2" charset="2"/>
              </a:rPr>
              <a:t>If all switches are open voltage will be </a:t>
            </a:r>
            <a:r>
              <a:rPr lang="en-IN" dirty="0" err="1" smtClean="0">
                <a:sym typeface="Wingdings" panose="05000000000000000000" pitchFamily="2" charset="2"/>
              </a:rPr>
              <a:t>vdd</a:t>
            </a:r>
            <a:endParaRPr lang="en-IN" dirty="0" smtClean="0">
              <a:sym typeface="Wingdings" panose="05000000000000000000" pitchFamily="2" charset="2"/>
            </a:endParaRPr>
          </a:p>
          <a:p>
            <a:pPr marL="0" indent="0">
              <a:buNone/>
            </a:pPr>
            <a:endParaRPr lang="en-IN" dirty="0">
              <a:sym typeface="Wingdings" panose="05000000000000000000" pitchFamily="2" charset="2"/>
            </a:endParaRPr>
          </a:p>
          <a:p>
            <a:pPr marL="0" indent="0">
              <a:buNone/>
            </a:pPr>
            <a:r>
              <a:rPr lang="en-IN" dirty="0" smtClean="0">
                <a:sym typeface="Wingdings" panose="05000000000000000000" pitchFamily="2" charset="2"/>
              </a:rPr>
              <a:t>INTR=INTR1+INTR2+INTR3+………+</a:t>
            </a:r>
            <a:r>
              <a:rPr lang="en-IN" dirty="0" err="1" smtClean="0">
                <a:sym typeface="Wingdings" panose="05000000000000000000" pitchFamily="2" charset="2"/>
              </a:rPr>
              <a:t>INTRn</a:t>
            </a:r>
            <a:endParaRPr lang="en-IN" dirty="0"/>
          </a:p>
        </p:txBody>
      </p:sp>
      <p:pic>
        <p:nvPicPr>
          <p:cNvPr id="4" name="Content Placeholder 3"/>
          <p:cNvPicPr>
            <a:picLocks noChangeAspect="1"/>
          </p:cNvPicPr>
          <p:nvPr/>
        </p:nvPicPr>
        <p:blipFill>
          <a:blip r:embed="rId2"/>
          <a:stretch>
            <a:fillRect/>
          </a:stretch>
        </p:blipFill>
        <p:spPr>
          <a:xfrm>
            <a:off x="5768788" y="268941"/>
            <a:ext cx="6320118" cy="5908022"/>
          </a:xfrm>
          <a:prstGeom prst="rect">
            <a:avLst/>
          </a:prstGeom>
        </p:spPr>
      </p:pic>
    </p:spTree>
    <p:extLst>
      <p:ext uri="{BB962C8B-B14F-4D97-AF65-F5344CB8AC3E}">
        <p14:creationId xmlns:p14="http://schemas.microsoft.com/office/powerpoint/2010/main" val="6824150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869576" y="0"/>
            <a:ext cx="10515600" cy="699247"/>
          </a:xfrm>
        </p:spPr>
        <p:txBody>
          <a:bodyPr/>
          <a:lstStyle/>
          <a:p>
            <a:pPr eaLnBrk="1" hangingPunct="1"/>
            <a:r>
              <a:rPr lang="en-US" altLang="en-US" dirty="0" smtClean="0">
                <a:solidFill>
                  <a:srgbClr val="FF0000"/>
                </a:solidFill>
              </a:rPr>
              <a:t>Interrupts (contd..)</a:t>
            </a:r>
          </a:p>
        </p:txBody>
      </p:sp>
      <p:sp>
        <p:nvSpPr>
          <p:cNvPr id="19459" name="Rectangle 3"/>
          <p:cNvSpPr>
            <a:spLocks noGrp="1" noChangeArrowheads="1"/>
          </p:cNvSpPr>
          <p:nvPr>
            <p:ph idx="1"/>
          </p:nvPr>
        </p:nvSpPr>
        <p:spPr>
          <a:xfrm>
            <a:off x="838200" y="860612"/>
            <a:ext cx="10515600" cy="5316351"/>
          </a:xfrm>
        </p:spPr>
        <p:txBody>
          <a:bodyPr rtlCol="0">
            <a:normAutofit/>
          </a:bodyPr>
          <a:lstStyle/>
          <a:p>
            <a:pPr>
              <a:defRPr/>
            </a:pPr>
            <a:r>
              <a:rPr lang="en-US" dirty="0" smtClean="0"/>
              <a:t>When a processor receives an interrupt-request, it must branch to the interrupt service routine. </a:t>
            </a:r>
          </a:p>
          <a:p>
            <a:pPr>
              <a:defRPr/>
            </a:pPr>
            <a:r>
              <a:rPr lang="en-US" dirty="0" smtClean="0"/>
              <a:t>It must also inform the device that it has recognized the interrupt request. </a:t>
            </a:r>
          </a:p>
          <a:p>
            <a:pPr marL="0" indent="0">
              <a:buNone/>
              <a:defRPr/>
            </a:pPr>
            <a:endParaRPr lang="en-US" dirty="0" smtClean="0"/>
          </a:p>
          <a:p>
            <a:pPr>
              <a:defRPr/>
            </a:pPr>
            <a:r>
              <a:rPr lang="en-US" dirty="0" smtClean="0"/>
              <a:t>This can be accomplished in two ways:</a:t>
            </a:r>
          </a:p>
          <a:p>
            <a:pPr lvl="1">
              <a:defRPr/>
            </a:pPr>
            <a:r>
              <a:rPr lang="en-US" sz="2800" dirty="0"/>
              <a:t>Some processors have an </a:t>
            </a:r>
            <a:r>
              <a:rPr lang="en-US" sz="2800" dirty="0">
                <a:solidFill>
                  <a:srgbClr val="FF0000"/>
                </a:solidFill>
              </a:rPr>
              <a:t>explicit interrupt-acknowledge </a:t>
            </a:r>
            <a:r>
              <a:rPr lang="en-US" sz="2800" dirty="0"/>
              <a:t>control signal for this purpose.</a:t>
            </a:r>
          </a:p>
          <a:p>
            <a:pPr lvl="1">
              <a:defRPr/>
            </a:pPr>
            <a:r>
              <a:rPr lang="en-US" sz="2800" dirty="0"/>
              <a:t>In other cases, the </a:t>
            </a:r>
            <a:r>
              <a:rPr lang="en-US" sz="2800" dirty="0">
                <a:solidFill>
                  <a:srgbClr val="FF0000"/>
                </a:solidFill>
              </a:rPr>
              <a:t>data transfer that takes place between the device and the processo</a:t>
            </a:r>
            <a:r>
              <a:rPr lang="en-US" sz="2800" dirty="0"/>
              <a:t>r can be used to inform the device. </a:t>
            </a:r>
            <a:r>
              <a:rPr lang="en-US" sz="2800" dirty="0" smtClean="0"/>
              <a:t> </a:t>
            </a:r>
          </a:p>
        </p:txBody>
      </p:sp>
      <p:sp>
        <p:nvSpPr>
          <p:cNvPr id="4" name="Date Placeholder 3"/>
          <p:cNvSpPr>
            <a:spLocks noGrp="1"/>
          </p:cNvSpPr>
          <p:nvPr>
            <p:ph type="dt" sz="quarter" idx="10"/>
          </p:nvPr>
        </p:nvSpPr>
        <p:spPr/>
        <p:txBody>
          <a:bodyPr/>
          <a:lstStyle/>
          <a:p>
            <a:pPr>
              <a:defRPr/>
            </a:pPr>
            <a:fld id="{09BA7C37-87E3-4E54-8F2D-DC1B1A776AB5}" type="datetime1">
              <a:rPr lang="en-US"/>
              <a:pPr>
                <a:defRPr/>
              </a:pPr>
              <a:t>10/16/2016</a:t>
            </a:fld>
            <a:endParaRPr lang="en-US"/>
          </a:p>
        </p:txBody>
      </p:sp>
      <p:sp>
        <p:nvSpPr>
          <p:cNvPr id="22533"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4839E5CF-A2EB-4DE5-AE17-8FE8ACA0E90F}" type="slidenum">
              <a:rPr lang="en-US" altLang="en-US" sz="1200">
                <a:solidFill>
                  <a:srgbClr val="898989"/>
                </a:solidFill>
                <a:latin typeface="Arial" panose="020B0604020202020204" pitchFamily="34" charset="0"/>
              </a:rPr>
              <a:pPr>
                <a:spcBef>
                  <a:spcPct val="0"/>
                </a:spcBef>
                <a:buFontTx/>
                <a:buNone/>
              </a:pPr>
              <a:t>12</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40366346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1981200" y="304800"/>
            <a:ext cx="8229600" cy="676835"/>
          </a:xfrm>
        </p:spPr>
        <p:txBody>
          <a:bodyPr>
            <a:normAutofit fontScale="90000"/>
          </a:bodyPr>
          <a:lstStyle/>
          <a:p>
            <a:pPr eaLnBrk="1" hangingPunct="1"/>
            <a:r>
              <a:rPr lang="en-US" altLang="en-US" dirty="0" smtClean="0">
                <a:solidFill>
                  <a:srgbClr val="FF0000"/>
                </a:solidFill>
              </a:rPr>
              <a:t>Interrupts (contd..)</a:t>
            </a:r>
          </a:p>
        </p:txBody>
      </p:sp>
      <p:sp>
        <p:nvSpPr>
          <p:cNvPr id="377859" name="Rectangle 3"/>
          <p:cNvSpPr>
            <a:spLocks noGrp="1" noChangeArrowheads="1"/>
          </p:cNvSpPr>
          <p:nvPr>
            <p:ph idx="1"/>
          </p:nvPr>
        </p:nvSpPr>
        <p:spPr>
          <a:xfrm>
            <a:off x="215153" y="887506"/>
            <a:ext cx="11268635" cy="5589494"/>
          </a:xfrm>
        </p:spPr>
        <p:txBody>
          <a:bodyPr rtlCol="0">
            <a:normAutofit/>
          </a:bodyPr>
          <a:lstStyle/>
          <a:p>
            <a:pPr marL="274320" indent="-274320">
              <a:buClr>
                <a:schemeClr val="accent3"/>
              </a:buClr>
              <a:buFont typeface="Wingdings 2"/>
              <a:buChar char=""/>
              <a:defRPr/>
            </a:pPr>
            <a:r>
              <a:rPr lang="en-US" dirty="0"/>
              <a:t>Interrupt-requests interrupt the execution of a program, and may alter the intended sequence of events:</a:t>
            </a:r>
          </a:p>
          <a:p>
            <a:pPr marL="640080" lvl="1" indent="-246888">
              <a:buFont typeface="Wingdings 2"/>
              <a:buChar char=""/>
              <a:defRPr/>
            </a:pPr>
            <a:r>
              <a:rPr lang="en-US" sz="2000" dirty="0"/>
              <a:t>Sometimes such alterations may be undesirable, and must not be allowed.</a:t>
            </a:r>
          </a:p>
          <a:p>
            <a:pPr marL="640080" lvl="1" indent="-246888">
              <a:buFont typeface="Wingdings 2"/>
              <a:buChar char=""/>
              <a:defRPr/>
            </a:pPr>
            <a:r>
              <a:rPr lang="en-US" sz="2000" dirty="0"/>
              <a:t>For example, the processor may not want to be interrupted by the same device while executing its interrupt-service routine. </a:t>
            </a:r>
          </a:p>
          <a:p>
            <a:pPr marL="274320" indent="-274320">
              <a:buClr>
                <a:schemeClr val="accent3"/>
              </a:buClr>
              <a:buFont typeface="Wingdings 2"/>
              <a:buChar char=""/>
              <a:defRPr/>
            </a:pPr>
            <a:r>
              <a:rPr lang="en-US" dirty="0"/>
              <a:t>Processors generally provide the ability to enable and disable such interruptions as desired.</a:t>
            </a:r>
            <a:endParaRPr lang="en-US" sz="1800" dirty="0"/>
          </a:p>
          <a:p>
            <a:pPr marL="274320" indent="-274320">
              <a:buClr>
                <a:schemeClr val="accent3"/>
              </a:buClr>
              <a:buFont typeface="Wingdings 2"/>
              <a:buChar char=""/>
              <a:defRPr/>
            </a:pPr>
            <a:r>
              <a:rPr lang="en-US" dirty="0"/>
              <a:t>One simple way is to provide machine instructions such as </a:t>
            </a:r>
            <a:r>
              <a:rPr lang="en-US" i="1" dirty="0">
                <a:latin typeface="Times New Roman" pitchFamily="18" charset="0"/>
              </a:rPr>
              <a:t>Interrupt-enable</a:t>
            </a:r>
            <a:r>
              <a:rPr lang="en-US" dirty="0"/>
              <a:t> and </a:t>
            </a:r>
            <a:r>
              <a:rPr lang="en-US" i="1" dirty="0">
                <a:latin typeface="Times New Roman" pitchFamily="18" charset="0"/>
              </a:rPr>
              <a:t>Interrupt-disable</a:t>
            </a:r>
            <a:r>
              <a:rPr lang="en-US" dirty="0"/>
              <a:t> for this purpose.</a:t>
            </a:r>
          </a:p>
          <a:p>
            <a:pPr marL="274320" indent="-274320">
              <a:buClr>
                <a:schemeClr val="accent3"/>
              </a:buClr>
              <a:buFont typeface="Wingdings 2"/>
              <a:buChar char=""/>
              <a:defRPr/>
            </a:pPr>
            <a:r>
              <a:rPr lang="en-US" dirty="0"/>
              <a:t>To avoid interruption by the same device during the execution of an interrupt service routine:</a:t>
            </a:r>
          </a:p>
          <a:p>
            <a:pPr marL="640080" lvl="1" indent="-246888">
              <a:buFont typeface="Wingdings 2"/>
              <a:buChar char=""/>
              <a:defRPr/>
            </a:pPr>
            <a:r>
              <a:rPr lang="en-US" dirty="0"/>
              <a:t>First instruction of an interrupt service routine can be Interrupt-disable.</a:t>
            </a:r>
          </a:p>
          <a:p>
            <a:pPr marL="640080" lvl="1" indent="-246888">
              <a:buFont typeface="Wingdings 2"/>
              <a:buChar char=""/>
              <a:defRPr/>
            </a:pPr>
            <a:r>
              <a:rPr lang="en-US" dirty="0"/>
              <a:t>Last instruction of an interrupt service routine can be Interrupt-enable.</a:t>
            </a:r>
          </a:p>
        </p:txBody>
      </p:sp>
      <p:sp>
        <p:nvSpPr>
          <p:cNvPr id="4" name="Date Placeholder 3"/>
          <p:cNvSpPr>
            <a:spLocks noGrp="1"/>
          </p:cNvSpPr>
          <p:nvPr>
            <p:ph type="dt" sz="quarter" idx="10"/>
          </p:nvPr>
        </p:nvSpPr>
        <p:spPr/>
        <p:txBody>
          <a:bodyPr/>
          <a:lstStyle/>
          <a:p>
            <a:pPr>
              <a:defRPr/>
            </a:pPr>
            <a:fld id="{FA27C7C0-2BDD-4BB9-A164-AF4DDB862066}" type="datetime1">
              <a:rPr lang="en-US"/>
              <a:pPr>
                <a:defRPr/>
              </a:pPr>
              <a:t>10/16/2016</a:t>
            </a:fld>
            <a:endParaRPr lang="en-US"/>
          </a:p>
        </p:txBody>
      </p:sp>
      <p:sp>
        <p:nvSpPr>
          <p:cNvPr id="24581"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7819F528-6632-430B-80A9-6ED901717E35}" type="slidenum">
              <a:rPr lang="en-US" altLang="en-US" sz="1200">
                <a:solidFill>
                  <a:srgbClr val="898989"/>
                </a:solidFill>
                <a:latin typeface="Arial" panose="020B0604020202020204" pitchFamily="34" charset="0"/>
              </a:rPr>
              <a:pPr>
                <a:spcBef>
                  <a:spcPct val="0"/>
                </a:spcBef>
                <a:buFontTx/>
                <a:buNone/>
              </a:pPr>
              <a:t>13</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31115216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How to avoid successive interruptions</a:t>
            </a:r>
            <a:endParaRPr lang="en-IN" dirty="0"/>
          </a:p>
        </p:txBody>
      </p:sp>
      <p:sp>
        <p:nvSpPr>
          <p:cNvPr id="3" name="Content Placeholder 2"/>
          <p:cNvSpPr>
            <a:spLocks noGrp="1"/>
          </p:cNvSpPr>
          <p:nvPr>
            <p:ph idx="1"/>
          </p:nvPr>
        </p:nvSpPr>
        <p:spPr/>
        <p:txBody>
          <a:bodyPr/>
          <a:lstStyle/>
          <a:p>
            <a:r>
              <a:rPr lang="en-IN" dirty="0" smtClean="0">
                <a:solidFill>
                  <a:srgbClr val="FF0000"/>
                </a:solidFill>
              </a:rPr>
              <a:t>Enable and Disable </a:t>
            </a:r>
            <a:r>
              <a:rPr lang="en-IN" dirty="0" smtClean="0"/>
              <a:t>instruction in beginning and ending of ISR</a:t>
            </a:r>
          </a:p>
          <a:p>
            <a:r>
              <a:rPr lang="en-IN" dirty="0" smtClean="0"/>
              <a:t>Using </a:t>
            </a:r>
            <a:r>
              <a:rPr lang="en-IN" dirty="0" smtClean="0">
                <a:solidFill>
                  <a:srgbClr val="FF0000"/>
                </a:solidFill>
              </a:rPr>
              <a:t>PS register </a:t>
            </a:r>
            <a:r>
              <a:rPr lang="en-IN" dirty="0" smtClean="0"/>
              <a:t>enable bit</a:t>
            </a:r>
          </a:p>
          <a:p>
            <a:r>
              <a:rPr lang="en-IN" dirty="0" smtClean="0">
                <a:solidFill>
                  <a:srgbClr val="FF0000"/>
                </a:solidFill>
              </a:rPr>
              <a:t>Edge triggered :</a:t>
            </a:r>
          </a:p>
          <a:p>
            <a:pPr marL="0" indent="0">
              <a:buNone/>
            </a:pPr>
            <a:r>
              <a:rPr lang="en-IN" dirty="0" smtClean="0">
                <a:sym typeface="Wingdings" panose="05000000000000000000" pitchFamily="2" charset="2"/>
              </a:rPr>
              <a:t>Interrupt request line of processor will respond to interrupt handling circuit for leading edge of the signal.</a:t>
            </a:r>
            <a:endParaRPr lang="en-IN" dirty="0" smtClean="0"/>
          </a:p>
          <a:p>
            <a:pPr marL="0" indent="0">
              <a:buNone/>
            </a:pPr>
            <a:r>
              <a:rPr lang="en-IN" dirty="0" smtClean="0">
                <a:sym typeface="Wingdings" panose="05000000000000000000" pitchFamily="2" charset="2"/>
              </a:rPr>
              <a:t></a:t>
            </a:r>
            <a:r>
              <a:rPr lang="en-IN" dirty="0" smtClean="0"/>
              <a:t>Processor will receive only one request regardless of how long the line is activated.</a:t>
            </a:r>
          </a:p>
          <a:p>
            <a:endParaRPr lang="en-IN" dirty="0"/>
          </a:p>
        </p:txBody>
      </p:sp>
    </p:spTree>
    <p:extLst>
      <p:ext uri="{BB962C8B-B14F-4D97-AF65-F5344CB8AC3E}">
        <p14:creationId xmlns:p14="http://schemas.microsoft.com/office/powerpoint/2010/main" val="6080226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848" y="187138"/>
            <a:ext cx="10515600" cy="683746"/>
          </a:xfrm>
        </p:spPr>
        <p:txBody>
          <a:bodyPr>
            <a:normAutofit fontScale="90000"/>
          </a:bodyPr>
          <a:lstStyle/>
          <a:p>
            <a:r>
              <a:rPr lang="en-IN" dirty="0" smtClean="0">
                <a:solidFill>
                  <a:srgbClr val="FF0000"/>
                </a:solidFill>
              </a:rPr>
              <a:t>Enabling and Disabling Interrupts- </a:t>
            </a:r>
            <a:r>
              <a:rPr lang="en-IN" sz="3100" b="1" dirty="0" smtClean="0">
                <a:solidFill>
                  <a:srgbClr val="00B050"/>
                </a:solidFill>
              </a:rPr>
              <a:t>Sequence of actions</a:t>
            </a:r>
            <a:endParaRPr lang="en-IN" sz="3100" b="1" dirty="0">
              <a:solidFill>
                <a:srgbClr val="00B050"/>
              </a:solidFill>
            </a:endParaRPr>
          </a:p>
        </p:txBody>
      </p:sp>
      <p:sp>
        <p:nvSpPr>
          <p:cNvPr id="3" name="Content Placeholder 2"/>
          <p:cNvSpPr>
            <a:spLocks noGrp="1"/>
          </p:cNvSpPr>
          <p:nvPr>
            <p:ph idx="1"/>
          </p:nvPr>
        </p:nvSpPr>
        <p:spPr>
          <a:xfrm>
            <a:off x="470647" y="1193613"/>
            <a:ext cx="11255188" cy="4351338"/>
          </a:xfrm>
        </p:spPr>
        <p:txBody>
          <a:bodyPr/>
          <a:lstStyle/>
          <a:p>
            <a:pPr marL="514350" indent="-514350">
              <a:buFont typeface="+mj-lt"/>
              <a:buAutoNum type="arabicPeriod"/>
            </a:pPr>
            <a:r>
              <a:rPr lang="en-IN" dirty="0" smtClean="0"/>
              <a:t>The device raises an interrupt request</a:t>
            </a:r>
          </a:p>
          <a:p>
            <a:pPr marL="514350" indent="-514350">
              <a:buFont typeface="+mj-lt"/>
              <a:buAutoNum type="arabicPeriod"/>
            </a:pPr>
            <a:r>
              <a:rPr lang="en-IN" dirty="0" smtClean="0"/>
              <a:t>The processor interrupts the program currently being executed</a:t>
            </a:r>
          </a:p>
          <a:p>
            <a:pPr marL="514350" indent="-514350">
              <a:buFont typeface="+mj-lt"/>
              <a:buAutoNum type="arabicPeriod"/>
            </a:pPr>
            <a:r>
              <a:rPr lang="en-IN" dirty="0" smtClean="0"/>
              <a:t>Interrupts are disabled by changing the control bits in PS.</a:t>
            </a:r>
          </a:p>
          <a:p>
            <a:pPr marL="514350" indent="-514350">
              <a:buFont typeface="+mj-lt"/>
              <a:buAutoNum type="arabicPeriod"/>
            </a:pPr>
            <a:r>
              <a:rPr lang="en-IN" dirty="0" smtClean="0"/>
              <a:t>The device is informed that its request has been recognized and in response , it deactivates the interrupt request signal</a:t>
            </a:r>
          </a:p>
          <a:p>
            <a:pPr marL="514350" indent="-514350">
              <a:buFont typeface="+mj-lt"/>
              <a:buAutoNum type="arabicPeriod"/>
            </a:pPr>
            <a:r>
              <a:rPr lang="en-IN" dirty="0" smtClean="0"/>
              <a:t>The action requested by the interrupt  service routine</a:t>
            </a:r>
          </a:p>
          <a:p>
            <a:pPr marL="514350" indent="-514350">
              <a:buFont typeface="+mj-lt"/>
              <a:buAutoNum type="arabicPeriod"/>
            </a:pPr>
            <a:r>
              <a:rPr lang="en-IN" dirty="0" smtClean="0"/>
              <a:t>Interrupts are enabled and execution of the interrupted program is resumed.</a:t>
            </a:r>
            <a:endParaRPr lang="en-IN" dirty="0"/>
          </a:p>
        </p:txBody>
      </p:sp>
    </p:spTree>
    <p:extLst>
      <p:ext uri="{BB962C8B-B14F-4D97-AF65-F5344CB8AC3E}">
        <p14:creationId xmlns:p14="http://schemas.microsoft.com/office/powerpoint/2010/main" val="32858957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1981200" y="0"/>
            <a:ext cx="8229600" cy="1143000"/>
          </a:xfrm>
        </p:spPr>
        <p:txBody>
          <a:bodyPr/>
          <a:lstStyle/>
          <a:p>
            <a:pPr eaLnBrk="1" hangingPunct="1"/>
            <a:r>
              <a:rPr lang="en-US" altLang="en-US" dirty="0" smtClean="0">
                <a:solidFill>
                  <a:srgbClr val="FF0000"/>
                </a:solidFill>
              </a:rPr>
              <a:t>Handling Multiple Interrupts</a:t>
            </a:r>
          </a:p>
        </p:txBody>
      </p:sp>
      <p:sp>
        <p:nvSpPr>
          <p:cNvPr id="378883" name="Rectangle 3"/>
          <p:cNvSpPr>
            <a:spLocks noGrp="1" noChangeArrowheads="1"/>
          </p:cNvSpPr>
          <p:nvPr>
            <p:ph idx="1"/>
          </p:nvPr>
        </p:nvSpPr>
        <p:spPr>
          <a:xfrm>
            <a:off x="363071" y="1576388"/>
            <a:ext cx="11430000" cy="4900612"/>
          </a:xfrm>
        </p:spPr>
        <p:txBody>
          <a:bodyPr rtlCol="0">
            <a:normAutofit/>
          </a:bodyPr>
          <a:lstStyle/>
          <a:p>
            <a:pPr marL="274320" indent="-274320">
              <a:buClr>
                <a:schemeClr val="accent3"/>
              </a:buClr>
              <a:buFont typeface="Wingdings 2"/>
              <a:buChar char=""/>
              <a:defRPr/>
            </a:pPr>
            <a:r>
              <a:rPr lang="en-US" dirty="0"/>
              <a:t>Multiple I/O devices may be connected </a:t>
            </a:r>
            <a:r>
              <a:rPr lang="en-US" dirty="0" smtClean="0"/>
              <a:t>–</a:t>
            </a:r>
            <a:r>
              <a:rPr lang="en-US" b="1" dirty="0" smtClean="0">
                <a:solidFill>
                  <a:srgbClr val="00B050"/>
                </a:solidFill>
              </a:rPr>
              <a:t>HOW TO ADDRESS</a:t>
            </a:r>
          </a:p>
          <a:p>
            <a:pPr marL="274320" indent="-274320">
              <a:buClr>
                <a:schemeClr val="accent3"/>
              </a:buClr>
              <a:buFont typeface="Wingdings 2"/>
              <a:buChar char=""/>
              <a:defRPr/>
            </a:pPr>
            <a:endParaRPr lang="en-US" dirty="0"/>
          </a:p>
          <a:p>
            <a:pPr marL="274320" indent="-274320">
              <a:buClr>
                <a:schemeClr val="accent3"/>
              </a:buClr>
              <a:buFont typeface="Wingdings 2"/>
              <a:buChar char=""/>
              <a:defRPr/>
            </a:pPr>
            <a:endParaRPr lang="en-US" dirty="0" smtClean="0"/>
          </a:p>
          <a:p>
            <a:pPr marL="274320" indent="-274320">
              <a:buClr>
                <a:schemeClr val="accent3"/>
              </a:buClr>
              <a:buFont typeface="Wingdings 2"/>
              <a:buChar char=""/>
              <a:defRPr/>
            </a:pPr>
            <a:r>
              <a:rPr lang="en-US" dirty="0" smtClean="0"/>
              <a:t>How </a:t>
            </a:r>
            <a:r>
              <a:rPr lang="en-US" dirty="0"/>
              <a:t>does the processor know which device has generated an interrupt?</a:t>
            </a:r>
          </a:p>
          <a:p>
            <a:pPr marL="274320" indent="-274320">
              <a:buClr>
                <a:schemeClr val="accent3"/>
              </a:buClr>
              <a:buFont typeface="Wingdings 2"/>
              <a:buChar char=""/>
              <a:defRPr/>
            </a:pPr>
            <a:r>
              <a:rPr lang="en-US" dirty="0"/>
              <a:t>How does the processor know which interrupt service routine needs to be executed? </a:t>
            </a:r>
          </a:p>
          <a:p>
            <a:pPr marL="274320" indent="-274320">
              <a:buClr>
                <a:schemeClr val="accent3"/>
              </a:buClr>
              <a:buFont typeface="Wingdings 2"/>
              <a:buChar char=""/>
              <a:defRPr/>
            </a:pPr>
            <a:r>
              <a:rPr lang="en-US" dirty="0"/>
              <a:t>When the processor is executing an interrupt service routine for one device, can other device interrupt the processor?</a:t>
            </a:r>
          </a:p>
          <a:p>
            <a:pPr marL="274320" indent="-274320">
              <a:buClr>
                <a:schemeClr val="accent3"/>
              </a:buClr>
              <a:buFont typeface="Wingdings 2"/>
              <a:buChar char=""/>
              <a:defRPr/>
            </a:pPr>
            <a:r>
              <a:rPr lang="en-US" dirty="0"/>
              <a:t>If two interrupt-requests are received simultaneously, then how to break the tie?</a:t>
            </a:r>
            <a:endParaRPr lang="en-US" sz="1800" dirty="0"/>
          </a:p>
        </p:txBody>
      </p:sp>
      <p:sp>
        <p:nvSpPr>
          <p:cNvPr id="4" name="Date Placeholder 3"/>
          <p:cNvSpPr>
            <a:spLocks noGrp="1"/>
          </p:cNvSpPr>
          <p:nvPr>
            <p:ph type="dt" sz="quarter" idx="10"/>
          </p:nvPr>
        </p:nvSpPr>
        <p:spPr/>
        <p:txBody>
          <a:bodyPr/>
          <a:lstStyle/>
          <a:p>
            <a:pPr>
              <a:defRPr/>
            </a:pPr>
            <a:fld id="{66F04FAE-188F-474A-90DA-31CE159259B3}" type="datetime1">
              <a:rPr lang="en-US"/>
              <a:pPr>
                <a:defRPr/>
              </a:pPr>
              <a:t>10/16/2016</a:t>
            </a:fld>
            <a:endParaRPr lang="en-US"/>
          </a:p>
        </p:txBody>
      </p:sp>
      <p:sp>
        <p:nvSpPr>
          <p:cNvPr id="26629"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11B368B2-1438-4D1E-85A1-BA877C93C2A0}" type="slidenum">
              <a:rPr lang="en-US" altLang="en-US" sz="1200">
                <a:solidFill>
                  <a:srgbClr val="898989"/>
                </a:solidFill>
                <a:latin typeface="Arial" panose="020B0604020202020204" pitchFamily="34" charset="0"/>
              </a:rPr>
              <a:pPr>
                <a:spcBef>
                  <a:spcPct val="0"/>
                </a:spcBef>
                <a:buFontTx/>
                <a:buNone/>
              </a:pPr>
              <a:t>16</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1593875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How to recognize the interrupted device</a:t>
            </a:r>
            <a:endParaRPr lang="en-IN" dirty="0"/>
          </a:p>
        </p:txBody>
      </p:sp>
      <p:sp>
        <p:nvSpPr>
          <p:cNvPr id="3" name="Content Placeholder 2"/>
          <p:cNvSpPr>
            <a:spLocks noGrp="1"/>
          </p:cNvSpPr>
          <p:nvPr>
            <p:ph idx="1"/>
          </p:nvPr>
        </p:nvSpPr>
        <p:spPr/>
        <p:txBody>
          <a:bodyPr/>
          <a:lstStyle/>
          <a:p>
            <a:r>
              <a:rPr lang="en-IN" dirty="0" smtClean="0">
                <a:solidFill>
                  <a:srgbClr val="00B050"/>
                </a:solidFill>
              </a:rPr>
              <a:t>ISR Polls </a:t>
            </a:r>
            <a:r>
              <a:rPr lang="en-IN" dirty="0" smtClean="0"/>
              <a:t>the devices connected.</a:t>
            </a:r>
          </a:p>
          <a:p>
            <a:r>
              <a:rPr lang="en-IN" dirty="0" smtClean="0"/>
              <a:t>If the </a:t>
            </a:r>
            <a:r>
              <a:rPr lang="en-IN" dirty="0" smtClean="0">
                <a:solidFill>
                  <a:srgbClr val="00B050"/>
                </a:solidFill>
              </a:rPr>
              <a:t>IRQ</a:t>
            </a:r>
            <a:r>
              <a:rPr lang="en-IN" dirty="0" smtClean="0"/>
              <a:t> bit=1 then serves the device</a:t>
            </a:r>
            <a:endParaRPr lang="en-IN" dirty="0"/>
          </a:p>
          <a:p>
            <a:endParaRPr lang="en-IN" dirty="0" smtClean="0"/>
          </a:p>
          <a:p>
            <a:r>
              <a:rPr lang="en-US" dirty="0">
                <a:solidFill>
                  <a:srgbClr val="FF0000"/>
                </a:solidFill>
              </a:rPr>
              <a:t>Polling mechanism</a:t>
            </a:r>
            <a:r>
              <a:rPr lang="en-US" dirty="0"/>
              <a:t> is easy, but time consuming to query the status bits of all the I/O devices connected to the bus. </a:t>
            </a:r>
          </a:p>
          <a:p>
            <a:pPr marL="0" indent="0">
              <a:buNone/>
            </a:pPr>
            <a:endParaRPr lang="en-IN" dirty="0"/>
          </a:p>
        </p:txBody>
      </p:sp>
    </p:spTree>
    <p:extLst>
      <p:ext uri="{BB962C8B-B14F-4D97-AF65-F5344CB8AC3E}">
        <p14:creationId xmlns:p14="http://schemas.microsoft.com/office/powerpoint/2010/main" val="20980874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25793"/>
          </a:xfrm>
        </p:spPr>
        <p:txBody>
          <a:bodyPr/>
          <a:lstStyle/>
          <a:p>
            <a:r>
              <a:rPr lang="en-IN" dirty="0" smtClean="0"/>
              <a:t>Vectored Interrupts</a:t>
            </a:r>
            <a:endParaRPr lang="en-IN" dirty="0"/>
          </a:p>
        </p:txBody>
      </p:sp>
      <p:sp>
        <p:nvSpPr>
          <p:cNvPr id="3" name="Content Placeholder 2"/>
          <p:cNvSpPr>
            <a:spLocks noGrp="1"/>
          </p:cNvSpPr>
          <p:nvPr>
            <p:ph idx="1"/>
          </p:nvPr>
        </p:nvSpPr>
        <p:spPr/>
        <p:txBody>
          <a:bodyPr/>
          <a:lstStyle/>
          <a:p>
            <a:pPr algn="just"/>
            <a:r>
              <a:rPr lang="en-IN" dirty="0" smtClean="0"/>
              <a:t>Device </a:t>
            </a:r>
            <a:r>
              <a:rPr lang="en-IN" dirty="0" smtClean="0">
                <a:solidFill>
                  <a:srgbClr val="FF0000"/>
                </a:solidFill>
              </a:rPr>
              <a:t>identifies itself </a:t>
            </a:r>
            <a:r>
              <a:rPr lang="en-IN" dirty="0" smtClean="0"/>
              <a:t>to the processor by sending a </a:t>
            </a:r>
            <a:r>
              <a:rPr lang="en-IN" dirty="0" smtClean="0">
                <a:solidFill>
                  <a:srgbClr val="FF0000"/>
                </a:solidFill>
              </a:rPr>
              <a:t>code.</a:t>
            </a:r>
          </a:p>
          <a:p>
            <a:pPr algn="just"/>
            <a:r>
              <a:rPr lang="en-IN" dirty="0" smtClean="0">
                <a:solidFill>
                  <a:srgbClr val="FF0000"/>
                </a:solidFill>
              </a:rPr>
              <a:t>CODE </a:t>
            </a:r>
            <a:r>
              <a:rPr lang="en-IN" dirty="0" smtClean="0"/>
              <a:t>is  starting </a:t>
            </a:r>
            <a:r>
              <a:rPr lang="en-IN" dirty="0" err="1" smtClean="0"/>
              <a:t>addr</a:t>
            </a:r>
            <a:r>
              <a:rPr lang="en-IN" dirty="0" smtClean="0"/>
              <a:t>(interrupt vector) of ISR(4 to 8 bits code length) but need not be ISR</a:t>
            </a:r>
          </a:p>
          <a:p>
            <a:pPr algn="just"/>
            <a:r>
              <a:rPr lang="en-IN" dirty="0" smtClean="0">
                <a:solidFill>
                  <a:srgbClr val="FF0000"/>
                </a:solidFill>
              </a:rPr>
              <a:t>IV</a:t>
            </a:r>
            <a:r>
              <a:rPr lang="en-IN" dirty="0" smtClean="0">
                <a:solidFill>
                  <a:srgbClr val="FF0000"/>
                </a:solidFill>
                <a:sym typeface="Wingdings" panose="05000000000000000000" pitchFamily="2" charset="2"/>
              </a:rPr>
              <a:t>PC</a:t>
            </a:r>
          </a:p>
          <a:p>
            <a:pPr algn="just"/>
            <a:r>
              <a:rPr lang="en-IN" dirty="0" smtClean="0">
                <a:sym typeface="Wingdings" panose="05000000000000000000" pitchFamily="2" charset="2"/>
              </a:rPr>
              <a:t>INTR(Device activates when it is ready with interrupt)</a:t>
            </a:r>
          </a:p>
          <a:p>
            <a:pPr algn="just"/>
            <a:r>
              <a:rPr lang="en-IN" dirty="0" smtClean="0">
                <a:sym typeface="Wingdings" panose="05000000000000000000" pitchFamily="2" charset="2"/>
              </a:rPr>
              <a:t>INTA(Processor activates when it is ready to receive INT)</a:t>
            </a:r>
            <a:endParaRPr lang="en-IN" dirty="0"/>
          </a:p>
        </p:txBody>
      </p:sp>
    </p:spTree>
    <p:extLst>
      <p:ext uri="{BB962C8B-B14F-4D97-AF65-F5344CB8AC3E}">
        <p14:creationId xmlns:p14="http://schemas.microsoft.com/office/powerpoint/2010/main" val="35939787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838200" y="0"/>
            <a:ext cx="10515600" cy="1325563"/>
          </a:xfrm>
        </p:spPr>
        <p:txBody>
          <a:bodyPr/>
          <a:lstStyle/>
          <a:p>
            <a:pPr eaLnBrk="1" hangingPunct="1"/>
            <a:r>
              <a:rPr lang="en-US" altLang="en-US" dirty="0" smtClean="0"/>
              <a:t>Interrupt Nesting- Priority</a:t>
            </a:r>
          </a:p>
        </p:txBody>
      </p:sp>
      <p:sp>
        <p:nvSpPr>
          <p:cNvPr id="28675" name="Rectangle 3"/>
          <p:cNvSpPr>
            <a:spLocks noGrp="1" noChangeArrowheads="1"/>
          </p:cNvSpPr>
          <p:nvPr>
            <p:ph idx="1"/>
          </p:nvPr>
        </p:nvSpPr>
        <p:spPr>
          <a:xfrm>
            <a:off x="838200" y="1325563"/>
            <a:ext cx="10515600" cy="4851400"/>
          </a:xfrm>
        </p:spPr>
        <p:txBody>
          <a:bodyPr rtlCol="0">
            <a:normAutofit/>
          </a:bodyPr>
          <a:lstStyle/>
          <a:p>
            <a:pPr>
              <a:defRPr/>
            </a:pPr>
            <a:r>
              <a:rPr lang="en-US" dirty="0" smtClean="0"/>
              <a:t>I/O devices are organized in a priority structure:</a:t>
            </a:r>
          </a:p>
          <a:p>
            <a:pPr lvl="1">
              <a:defRPr/>
            </a:pPr>
            <a:r>
              <a:rPr lang="en-US" sz="1800" dirty="0"/>
              <a:t>An interrupt request from a high-priority device is accepted while the processor is executing the interrupt service routine of a low priority device.</a:t>
            </a:r>
          </a:p>
          <a:p>
            <a:pPr>
              <a:defRPr/>
            </a:pPr>
            <a:r>
              <a:rPr lang="en-US" dirty="0" smtClean="0"/>
              <a:t>A priority level is assigned to a processor that can be changed under program control.</a:t>
            </a:r>
          </a:p>
          <a:p>
            <a:pPr lvl="1">
              <a:defRPr/>
            </a:pPr>
            <a:r>
              <a:rPr lang="en-US" sz="1800" dirty="0"/>
              <a:t>Priority level of a processor is the priority of the program that is currently being executed. </a:t>
            </a:r>
          </a:p>
          <a:p>
            <a:pPr lvl="1">
              <a:defRPr/>
            </a:pPr>
            <a:r>
              <a:rPr lang="en-US" sz="1800" dirty="0"/>
              <a:t>When the processor starts executing the interrupt service routine of a device, its priority is raised to that of the device.</a:t>
            </a:r>
          </a:p>
          <a:p>
            <a:pPr lvl="1">
              <a:defRPr/>
            </a:pPr>
            <a:r>
              <a:rPr lang="en-US" sz="1800" dirty="0"/>
              <a:t>If the device sending an interrupt request has a higher priority than the processor, the processor accepts the interrupt request.</a:t>
            </a:r>
          </a:p>
        </p:txBody>
      </p:sp>
      <p:sp>
        <p:nvSpPr>
          <p:cNvPr id="4" name="Date Placeholder 3"/>
          <p:cNvSpPr>
            <a:spLocks noGrp="1"/>
          </p:cNvSpPr>
          <p:nvPr>
            <p:ph type="dt" sz="quarter" idx="10"/>
          </p:nvPr>
        </p:nvSpPr>
        <p:spPr/>
        <p:txBody>
          <a:bodyPr/>
          <a:lstStyle/>
          <a:p>
            <a:pPr>
              <a:defRPr/>
            </a:pPr>
            <a:fld id="{84F7FAC7-2C3F-4BB3-B854-7F889AD16C7E}" type="datetime1">
              <a:rPr lang="en-US"/>
              <a:pPr>
                <a:defRPr/>
              </a:pPr>
              <a:t>10/16/2016</a:t>
            </a:fld>
            <a:endParaRPr lang="en-US"/>
          </a:p>
        </p:txBody>
      </p:sp>
      <p:sp>
        <p:nvSpPr>
          <p:cNvPr id="32773"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44D686A6-DC2F-41EA-BFB0-5826E68DB14C}" type="slidenum">
              <a:rPr lang="en-US" altLang="en-US" sz="1200">
                <a:solidFill>
                  <a:srgbClr val="898989"/>
                </a:solidFill>
                <a:latin typeface="Arial" panose="020B0604020202020204" pitchFamily="34" charset="0"/>
              </a:rPr>
              <a:pPr>
                <a:spcBef>
                  <a:spcPct val="0"/>
                </a:spcBef>
                <a:buFontTx/>
                <a:buNone/>
              </a:pPr>
              <a:t>19</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1705333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Accessing I/O </a:t>
            </a:r>
            <a:r>
              <a:rPr lang="en-IN" dirty="0" smtClean="0"/>
              <a:t>devices - A Single bus structure</a:t>
            </a:r>
            <a:endParaRPr lang="en-IN" dirty="0"/>
          </a:p>
        </p:txBody>
      </p:sp>
      <p:sp>
        <p:nvSpPr>
          <p:cNvPr id="3" name="Content Placeholder 2"/>
          <p:cNvSpPr>
            <a:spLocks noGrp="1"/>
          </p:cNvSpPr>
          <p:nvPr>
            <p:ph idx="1"/>
          </p:nvPr>
        </p:nvSpPr>
        <p:spPr/>
        <p:txBody>
          <a:bodyPr/>
          <a:lstStyle/>
          <a:p>
            <a:endParaRPr lang="en-IN" dirty="0"/>
          </a:p>
        </p:txBody>
      </p:sp>
      <p:grpSp>
        <p:nvGrpSpPr>
          <p:cNvPr id="4" name="Group 30"/>
          <p:cNvGrpSpPr>
            <a:grpSpLocks/>
          </p:cNvGrpSpPr>
          <p:nvPr/>
        </p:nvGrpSpPr>
        <p:grpSpPr bwMode="auto">
          <a:xfrm>
            <a:off x="2855118" y="2563906"/>
            <a:ext cx="6481763" cy="2552700"/>
            <a:chOff x="779" y="1000"/>
            <a:chExt cx="4083" cy="1608"/>
          </a:xfrm>
        </p:grpSpPr>
        <p:sp>
          <p:nvSpPr>
            <p:cNvPr id="5" name="Line 4"/>
            <p:cNvSpPr>
              <a:spLocks noChangeShapeType="1"/>
            </p:cNvSpPr>
            <p:nvPr/>
          </p:nvSpPr>
          <p:spPr bwMode="auto">
            <a:xfrm flipH="1">
              <a:off x="932" y="1801"/>
              <a:ext cx="3930" cy="1"/>
            </a:xfrm>
            <a:prstGeom prst="line">
              <a:avLst/>
            </a:prstGeom>
            <a:noFill/>
            <a:ln w="2381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6" name="Line 5"/>
            <p:cNvSpPr>
              <a:spLocks noChangeShapeType="1"/>
            </p:cNvSpPr>
            <p:nvPr/>
          </p:nvSpPr>
          <p:spPr bwMode="auto">
            <a:xfrm flipV="1">
              <a:off x="3772" y="1584"/>
              <a:ext cx="1" cy="213"/>
            </a:xfrm>
            <a:prstGeom prst="line">
              <a:avLst/>
            </a:prstGeom>
            <a:noFill/>
            <a:ln w="2387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7" name="Line 6"/>
            <p:cNvSpPr>
              <a:spLocks noChangeShapeType="1"/>
            </p:cNvSpPr>
            <p:nvPr/>
          </p:nvSpPr>
          <p:spPr bwMode="auto">
            <a:xfrm flipV="1">
              <a:off x="4171" y="1801"/>
              <a:ext cx="1" cy="213"/>
            </a:xfrm>
            <a:prstGeom prst="line">
              <a:avLst/>
            </a:prstGeom>
            <a:noFill/>
            <a:ln w="2387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 name="Line 7"/>
            <p:cNvSpPr>
              <a:spLocks noChangeShapeType="1"/>
            </p:cNvSpPr>
            <p:nvPr/>
          </p:nvSpPr>
          <p:spPr bwMode="auto">
            <a:xfrm flipV="1">
              <a:off x="2022" y="1584"/>
              <a:ext cx="1" cy="213"/>
            </a:xfrm>
            <a:prstGeom prst="line">
              <a:avLst/>
            </a:prstGeom>
            <a:noFill/>
            <a:ln w="2387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9" name="Line 8"/>
            <p:cNvSpPr>
              <a:spLocks noChangeShapeType="1"/>
            </p:cNvSpPr>
            <p:nvPr/>
          </p:nvSpPr>
          <p:spPr bwMode="auto">
            <a:xfrm flipV="1">
              <a:off x="1623" y="1801"/>
              <a:ext cx="1" cy="213"/>
            </a:xfrm>
            <a:prstGeom prst="line">
              <a:avLst/>
            </a:prstGeom>
            <a:noFill/>
            <a:ln w="2387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0" name="Rectangle 16"/>
            <p:cNvSpPr>
              <a:spLocks noChangeArrowheads="1"/>
            </p:cNvSpPr>
            <p:nvPr/>
          </p:nvSpPr>
          <p:spPr bwMode="auto">
            <a:xfrm>
              <a:off x="779" y="1540"/>
              <a:ext cx="212"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Bus</a:t>
              </a:r>
              <a:endParaRPr lang="en-US" altLang="en-US" sz="2400">
                <a:latin typeface="Constantia" panose="02030602050306030303" pitchFamily="18" charset="0"/>
              </a:endParaRPr>
            </a:p>
          </p:txBody>
        </p:sp>
        <p:grpSp>
          <p:nvGrpSpPr>
            <p:cNvPr id="11" name="Group 29"/>
            <p:cNvGrpSpPr>
              <a:grpSpLocks/>
            </p:cNvGrpSpPr>
            <p:nvPr/>
          </p:nvGrpSpPr>
          <p:grpSpPr bwMode="auto">
            <a:xfrm>
              <a:off x="1132" y="2010"/>
              <a:ext cx="3530" cy="598"/>
              <a:chOff x="1132" y="2185"/>
              <a:chExt cx="3530" cy="598"/>
            </a:xfrm>
          </p:grpSpPr>
          <p:sp>
            <p:nvSpPr>
              <p:cNvPr id="18" name="Rectangle 11"/>
              <p:cNvSpPr>
                <a:spLocks noChangeArrowheads="1"/>
              </p:cNvSpPr>
              <p:nvPr/>
            </p:nvSpPr>
            <p:spPr bwMode="auto">
              <a:xfrm>
                <a:off x="1285" y="2384"/>
                <a:ext cx="343"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I/O de</a:t>
                </a:r>
                <a:endParaRPr lang="en-US" altLang="en-US" sz="2400">
                  <a:latin typeface="Constantia" panose="02030602050306030303" pitchFamily="18" charset="0"/>
                </a:endParaRPr>
              </a:p>
            </p:txBody>
          </p:sp>
          <p:sp>
            <p:nvSpPr>
              <p:cNvPr id="19" name="Rectangle 12"/>
              <p:cNvSpPr>
                <a:spLocks noChangeArrowheads="1"/>
              </p:cNvSpPr>
              <p:nvPr/>
            </p:nvSpPr>
            <p:spPr bwMode="auto">
              <a:xfrm>
                <a:off x="1639" y="2384"/>
                <a:ext cx="32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vice 1</a:t>
                </a:r>
                <a:endParaRPr lang="en-US" altLang="en-US" sz="2400">
                  <a:latin typeface="Constantia" panose="02030602050306030303" pitchFamily="18" charset="0"/>
                </a:endParaRPr>
              </a:p>
            </p:txBody>
          </p:sp>
          <p:sp>
            <p:nvSpPr>
              <p:cNvPr id="20" name="Rectangle 13"/>
              <p:cNvSpPr>
                <a:spLocks noChangeArrowheads="1"/>
              </p:cNvSpPr>
              <p:nvPr/>
            </p:nvSpPr>
            <p:spPr bwMode="auto">
              <a:xfrm>
                <a:off x="3833" y="2384"/>
                <a:ext cx="343"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I/O de</a:t>
                </a:r>
                <a:endParaRPr lang="en-US" altLang="en-US" sz="2400">
                  <a:latin typeface="Constantia" panose="02030602050306030303" pitchFamily="18" charset="0"/>
                </a:endParaRPr>
              </a:p>
            </p:txBody>
          </p:sp>
          <p:sp>
            <p:nvSpPr>
              <p:cNvPr id="21" name="Rectangle 14"/>
              <p:cNvSpPr>
                <a:spLocks noChangeArrowheads="1"/>
              </p:cNvSpPr>
              <p:nvPr/>
            </p:nvSpPr>
            <p:spPr bwMode="auto">
              <a:xfrm>
                <a:off x="4171" y="2384"/>
                <a:ext cx="226"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vice</a:t>
                </a:r>
                <a:endParaRPr lang="en-US" altLang="en-US" sz="2400">
                  <a:latin typeface="Constantia" panose="02030602050306030303" pitchFamily="18" charset="0"/>
                </a:endParaRPr>
              </a:p>
            </p:txBody>
          </p:sp>
          <p:sp>
            <p:nvSpPr>
              <p:cNvPr id="22" name="Rectangle 15"/>
              <p:cNvSpPr>
                <a:spLocks noChangeArrowheads="1"/>
              </p:cNvSpPr>
              <p:nvPr/>
            </p:nvSpPr>
            <p:spPr bwMode="auto">
              <a:xfrm>
                <a:off x="4447" y="2384"/>
                <a:ext cx="6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i="1">
                    <a:solidFill>
                      <a:srgbClr val="000000"/>
                    </a:solidFill>
                    <a:latin typeface="Nimbus Roman No9 L" charset="0"/>
                  </a:rPr>
                  <a:t>n</a:t>
                </a:r>
                <a:endParaRPr lang="en-US" altLang="en-US" sz="2400">
                  <a:latin typeface="Constantia" panose="02030602050306030303" pitchFamily="18" charset="0"/>
                </a:endParaRPr>
              </a:p>
            </p:txBody>
          </p:sp>
          <p:sp>
            <p:nvSpPr>
              <p:cNvPr id="23" name="Freeform 17"/>
              <p:cNvSpPr>
                <a:spLocks/>
              </p:cNvSpPr>
              <p:nvPr/>
            </p:nvSpPr>
            <p:spPr bwMode="auto">
              <a:xfrm>
                <a:off x="2728" y="2461"/>
                <a:ext cx="31" cy="31"/>
              </a:xfrm>
              <a:custGeom>
                <a:avLst/>
                <a:gdLst>
                  <a:gd name="T0" fmla="*/ 16 w 31"/>
                  <a:gd name="T1" fmla="*/ 15 h 31"/>
                  <a:gd name="T2" fmla="*/ 0 w 31"/>
                  <a:gd name="T3" fmla="*/ 15 h 31"/>
                  <a:gd name="T4" fmla="*/ 0 w 31"/>
                  <a:gd name="T5" fmla="*/ 31 h 31"/>
                  <a:gd name="T6" fmla="*/ 16 w 31"/>
                  <a:gd name="T7" fmla="*/ 31 h 31"/>
                  <a:gd name="T8" fmla="*/ 31 w 31"/>
                  <a:gd name="T9" fmla="*/ 31 h 31"/>
                  <a:gd name="T10" fmla="*/ 31 w 31"/>
                  <a:gd name="T11" fmla="*/ 15 h 31"/>
                  <a:gd name="T12" fmla="*/ 31 w 31"/>
                  <a:gd name="T13" fmla="*/ 0 h 31"/>
                  <a:gd name="T14" fmla="*/ 16 w 31"/>
                  <a:gd name="T15" fmla="*/ 0 h 31"/>
                  <a:gd name="T16" fmla="*/ 0 w 31"/>
                  <a:gd name="T17" fmla="*/ 0 h 31"/>
                  <a:gd name="T18" fmla="*/ 0 w 31"/>
                  <a:gd name="T19" fmla="*/ 15 h 31"/>
                  <a:gd name="T20" fmla="*/ 16 w 31"/>
                  <a:gd name="T21" fmla="*/ 15 h 3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1"/>
                  <a:gd name="T34" fmla="*/ 0 h 31"/>
                  <a:gd name="T35" fmla="*/ 31 w 31"/>
                  <a:gd name="T36" fmla="*/ 31 h 3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1" h="31">
                    <a:moveTo>
                      <a:pt x="16" y="15"/>
                    </a:moveTo>
                    <a:lnTo>
                      <a:pt x="0" y="15"/>
                    </a:lnTo>
                    <a:lnTo>
                      <a:pt x="0" y="31"/>
                    </a:lnTo>
                    <a:lnTo>
                      <a:pt x="16" y="31"/>
                    </a:lnTo>
                    <a:lnTo>
                      <a:pt x="31" y="31"/>
                    </a:lnTo>
                    <a:lnTo>
                      <a:pt x="31" y="15"/>
                    </a:lnTo>
                    <a:lnTo>
                      <a:pt x="31" y="0"/>
                    </a:lnTo>
                    <a:lnTo>
                      <a:pt x="16" y="0"/>
                    </a:lnTo>
                    <a:lnTo>
                      <a:pt x="0" y="0"/>
                    </a:lnTo>
                    <a:lnTo>
                      <a:pt x="0" y="15"/>
                    </a:lnTo>
                    <a:lnTo>
                      <a:pt x="16" y="15"/>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4" name="Freeform 18"/>
              <p:cNvSpPr>
                <a:spLocks/>
              </p:cNvSpPr>
              <p:nvPr/>
            </p:nvSpPr>
            <p:spPr bwMode="auto">
              <a:xfrm>
                <a:off x="2744" y="2461"/>
                <a:ext cx="15" cy="15"/>
              </a:xfrm>
              <a:custGeom>
                <a:avLst/>
                <a:gdLst>
                  <a:gd name="T0" fmla="*/ 0 w 1"/>
                  <a:gd name="T1" fmla="*/ 0 h 1"/>
                  <a:gd name="T2" fmla="*/ 0 w 1"/>
                  <a:gd name="T3" fmla="*/ 3375 h 1"/>
                  <a:gd name="T4" fmla="*/ 337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solidFill>
                <a:srgbClr val="C00000"/>
              </a:solidFill>
              <a:ln w="23813">
                <a:solidFill>
                  <a:srgbClr val="C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5" name="Freeform 19"/>
              <p:cNvSpPr>
                <a:spLocks/>
              </p:cNvSpPr>
              <p:nvPr/>
            </p:nvSpPr>
            <p:spPr bwMode="auto">
              <a:xfrm>
                <a:off x="2882" y="2461"/>
                <a:ext cx="30" cy="31"/>
              </a:xfrm>
              <a:custGeom>
                <a:avLst/>
                <a:gdLst>
                  <a:gd name="T0" fmla="*/ 15 w 30"/>
                  <a:gd name="T1" fmla="*/ 15 h 31"/>
                  <a:gd name="T2" fmla="*/ 0 w 30"/>
                  <a:gd name="T3" fmla="*/ 15 h 31"/>
                  <a:gd name="T4" fmla="*/ 0 w 30"/>
                  <a:gd name="T5" fmla="*/ 31 h 31"/>
                  <a:gd name="T6" fmla="*/ 15 w 30"/>
                  <a:gd name="T7" fmla="*/ 31 h 31"/>
                  <a:gd name="T8" fmla="*/ 30 w 30"/>
                  <a:gd name="T9" fmla="*/ 31 h 31"/>
                  <a:gd name="T10" fmla="*/ 30 w 30"/>
                  <a:gd name="T11" fmla="*/ 15 h 31"/>
                  <a:gd name="T12" fmla="*/ 30 w 30"/>
                  <a:gd name="T13" fmla="*/ 0 h 31"/>
                  <a:gd name="T14" fmla="*/ 15 w 30"/>
                  <a:gd name="T15" fmla="*/ 0 h 31"/>
                  <a:gd name="T16" fmla="*/ 0 w 30"/>
                  <a:gd name="T17" fmla="*/ 0 h 31"/>
                  <a:gd name="T18" fmla="*/ 0 w 30"/>
                  <a:gd name="T19" fmla="*/ 15 h 31"/>
                  <a:gd name="T20" fmla="*/ 15 w 30"/>
                  <a:gd name="T21" fmla="*/ 15 h 3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0"/>
                  <a:gd name="T34" fmla="*/ 0 h 31"/>
                  <a:gd name="T35" fmla="*/ 30 w 30"/>
                  <a:gd name="T36" fmla="*/ 31 h 3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0" h="31">
                    <a:moveTo>
                      <a:pt x="15" y="15"/>
                    </a:moveTo>
                    <a:lnTo>
                      <a:pt x="0" y="15"/>
                    </a:lnTo>
                    <a:lnTo>
                      <a:pt x="0" y="31"/>
                    </a:lnTo>
                    <a:lnTo>
                      <a:pt x="15" y="31"/>
                    </a:lnTo>
                    <a:lnTo>
                      <a:pt x="30" y="31"/>
                    </a:lnTo>
                    <a:lnTo>
                      <a:pt x="30" y="15"/>
                    </a:lnTo>
                    <a:lnTo>
                      <a:pt x="30" y="0"/>
                    </a:lnTo>
                    <a:lnTo>
                      <a:pt x="15" y="0"/>
                    </a:lnTo>
                    <a:lnTo>
                      <a:pt x="0" y="0"/>
                    </a:lnTo>
                    <a:lnTo>
                      <a:pt x="0" y="15"/>
                    </a:lnTo>
                    <a:lnTo>
                      <a:pt x="15" y="15"/>
                    </a:lnTo>
                    <a:close/>
                  </a:path>
                </a:pathLst>
              </a:custGeom>
              <a:solidFill>
                <a:srgbClr val="00FFFF"/>
              </a:solidFill>
              <a:ln w="0">
                <a:solidFill>
                  <a:srgbClr val="C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6" name="Freeform 20"/>
              <p:cNvSpPr>
                <a:spLocks/>
              </p:cNvSpPr>
              <p:nvPr/>
            </p:nvSpPr>
            <p:spPr bwMode="auto">
              <a:xfrm>
                <a:off x="2897" y="2461"/>
                <a:ext cx="15" cy="15"/>
              </a:xfrm>
              <a:custGeom>
                <a:avLst/>
                <a:gdLst>
                  <a:gd name="T0" fmla="*/ 0 w 1"/>
                  <a:gd name="T1" fmla="*/ 0 h 1"/>
                  <a:gd name="T2" fmla="*/ 0 w 1"/>
                  <a:gd name="T3" fmla="*/ 3375 h 1"/>
                  <a:gd name="T4" fmla="*/ 337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solidFill>
                <a:srgbClr val="C00000"/>
              </a:solidFill>
              <a:ln w="23813">
                <a:solidFill>
                  <a:srgbClr val="C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7" name="Freeform 21"/>
              <p:cNvSpPr>
                <a:spLocks/>
              </p:cNvSpPr>
              <p:nvPr/>
            </p:nvSpPr>
            <p:spPr bwMode="auto">
              <a:xfrm>
                <a:off x="3035" y="2461"/>
                <a:ext cx="31" cy="31"/>
              </a:xfrm>
              <a:custGeom>
                <a:avLst/>
                <a:gdLst>
                  <a:gd name="T0" fmla="*/ 16 w 31"/>
                  <a:gd name="T1" fmla="*/ 15 h 31"/>
                  <a:gd name="T2" fmla="*/ 0 w 31"/>
                  <a:gd name="T3" fmla="*/ 15 h 31"/>
                  <a:gd name="T4" fmla="*/ 0 w 31"/>
                  <a:gd name="T5" fmla="*/ 31 h 31"/>
                  <a:gd name="T6" fmla="*/ 16 w 31"/>
                  <a:gd name="T7" fmla="*/ 31 h 31"/>
                  <a:gd name="T8" fmla="*/ 31 w 31"/>
                  <a:gd name="T9" fmla="*/ 31 h 31"/>
                  <a:gd name="T10" fmla="*/ 31 w 31"/>
                  <a:gd name="T11" fmla="*/ 15 h 31"/>
                  <a:gd name="T12" fmla="*/ 31 w 31"/>
                  <a:gd name="T13" fmla="*/ 0 h 31"/>
                  <a:gd name="T14" fmla="*/ 16 w 31"/>
                  <a:gd name="T15" fmla="*/ 0 h 31"/>
                  <a:gd name="T16" fmla="*/ 0 w 31"/>
                  <a:gd name="T17" fmla="*/ 0 h 31"/>
                  <a:gd name="T18" fmla="*/ 0 w 31"/>
                  <a:gd name="T19" fmla="*/ 15 h 31"/>
                  <a:gd name="T20" fmla="*/ 16 w 31"/>
                  <a:gd name="T21" fmla="*/ 15 h 3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1"/>
                  <a:gd name="T34" fmla="*/ 0 h 31"/>
                  <a:gd name="T35" fmla="*/ 31 w 31"/>
                  <a:gd name="T36" fmla="*/ 31 h 3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1" h="31">
                    <a:moveTo>
                      <a:pt x="16" y="15"/>
                    </a:moveTo>
                    <a:lnTo>
                      <a:pt x="0" y="15"/>
                    </a:lnTo>
                    <a:lnTo>
                      <a:pt x="0" y="31"/>
                    </a:lnTo>
                    <a:lnTo>
                      <a:pt x="16" y="31"/>
                    </a:lnTo>
                    <a:lnTo>
                      <a:pt x="31" y="31"/>
                    </a:lnTo>
                    <a:lnTo>
                      <a:pt x="31" y="15"/>
                    </a:lnTo>
                    <a:lnTo>
                      <a:pt x="31" y="0"/>
                    </a:lnTo>
                    <a:lnTo>
                      <a:pt x="16" y="0"/>
                    </a:lnTo>
                    <a:lnTo>
                      <a:pt x="0" y="0"/>
                    </a:lnTo>
                    <a:lnTo>
                      <a:pt x="0" y="15"/>
                    </a:lnTo>
                    <a:lnTo>
                      <a:pt x="16" y="15"/>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8" name="Freeform 22"/>
              <p:cNvSpPr>
                <a:spLocks/>
              </p:cNvSpPr>
              <p:nvPr/>
            </p:nvSpPr>
            <p:spPr bwMode="auto">
              <a:xfrm>
                <a:off x="3051" y="2461"/>
                <a:ext cx="15" cy="15"/>
              </a:xfrm>
              <a:custGeom>
                <a:avLst/>
                <a:gdLst>
                  <a:gd name="T0" fmla="*/ 0 w 1"/>
                  <a:gd name="T1" fmla="*/ 0 h 1"/>
                  <a:gd name="T2" fmla="*/ 0 w 1"/>
                  <a:gd name="T3" fmla="*/ 3375 h 1"/>
                  <a:gd name="T4" fmla="*/ 337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solidFill>
                <a:srgbClr val="C00000"/>
              </a:solidFill>
              <a:ln w="23813">
                <a:solidFill>
                  <a:srgbClr val="C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9" name="Rectangle 23"/>
              <p:cNvSpPr>
                <a:spLocks noChangeArrowheads="1"/>
              </p:cNvSpPr>
              <p:nvPr/>
            </p:nvSpPr>
            <p:spPr bwMode="auto">
              <a:xfrm>
                <a:off x="3680" y="2185"/>
                <a:ext cx="982" cy="598"/>
              </a:xfrm>
              <a:prstGeom prst="rect">
                <a:avLst/>
              </a:prstGeom>
              <a:noFill/>
              <a:ln w="23813">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0" name="Rectangle 24"/>
              <p:cNvSpPr>
                <a:spLocks noChangeArrowheads="1"/>
              </p:cNvSpPr>
              <p:nvPr/>
            </p:nvSpPr>
            <p:spPr bwMode="auto">
              <a:xfrm>
                <a:off x="1132" y="2185"/>
                <a:ext cx="982" cy="598"/>
              </a:xfrm>
              <a:prstGeom prst="rect">
                <a:avLst/>
              </a:prstGeom>
              <a:noFill/>
              <a:ln w="23813">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grpSp>
        <p:grpSp>
          <p:nvGrpSpPr>
            <p:cNvPr id="12" name="Group 27"/>
            <p:cNvGrpSpPr>
              <a:grpSpLocks/>
            </p:cNvGrpSpPr>
            <p:nvPr/>
          </p:nvGrpSpPr>
          <p:grpSpPr bwMode="auto">
            <a:xfrm>
              <a:off x="1531" y="1000"/>
              <a:ext cx="982" cy="584"/>
              <a:chOff x="1531" y="818"/>
              <a:chExt cx="982" cy="584"/>
            </a:xfrm>
          </p:grpSpPr>
          <p:sp>
            <p:nvSpPr>
              <p:cNvPr id="16" name="Rectangle 9"/>
              <p:cNvSpPr>
                <a:spLocks noChangeArrowheads="1"/>
              </p:cNvSpPr>
              <p:nvPr/>
            </p:nvSpPr>
            <p:spPr bwMode="auto">
              <a:xfrm>
                <a:off x="1746" y="1018"/>
                <a:ext cx="52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Processor</a:t>
                </a:r>
                <a:endParaRPr lang="en-US" altLang="en-US" sz="2400">
                  <a:latin typeface="Constantia" panose="02030602050306030303" pitchFamily="18" charset="0"/>
                </a:endParaRPr>
              </a:p>
            </p:txBody>
          </p:sp>
          <p:sp>
            <p:nvSpPr>
              <p:cNvPr id="17" name="Rectangle 25"/>
              <p:cNvSpPr>
                <a:spLocks noChangeArrowheads="1"/>
              </p:cNvSpPr>
              <p:nvPr/>
            </p:nvSpPr>
            <p:spPr bwMode="auto">
              <a:xfrm>
                <a:off x="1531" y="818"/>
                <a:ext cx="982" cy="584"/>
              </a:xfrm>
              <a:prstGeom prst="rect">
                <a:avLst/>
              </a:prstGeom>
              <a:noFill/>
              <a:ln w="23813">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grpSp>
        <p:grpSp>
          <p:nvGrpSpPr>
            <p:cNvPr id="13" name="Group 28"/>
            <p:cNvGrpSpPr>
              <a:grpSpLocks/>
            </p:cNvGrpSpPr>
            <p:nvPr/>
          </p:nvGrpSpPr>
          <p:grpSpPr bwMode="auto">
            <a:xfrm>
              <a:off x="3296" y="1000"/>
              <a:ext cx="967" cy="584"/>
              <a:chOff x="3296" y="818"/>
              <a:chExt cx="967" cy="584"/>
            </a:xfrm>
          </p:grpSpPr>
          <p:sp>
            <p:nvSpPr>
              <p:cNvPr id="14" name="Rectangle 10"/>
              <p:cNvSpPr>
                <a:spLocks noChangeArrowheads="1"/>
              </p:cNvSpPr>
              <p:nvPr/>
            </p:nvSpPr>
            <p:spPr bwMode="auto">
              <a:xfrm>
                <a:off x="3542" y="1018"/>
                <a:ext cx="46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Memory</a:t>
                </a:r>
                <a:endParaRPr lang="en-US" altLang="en-US" sz="2400">
                  <a:latin typeface="Constantia" panose="02030602050306030303" pitchFamily="18" charset="0"/>
                </a:endParaRPr>
              </a:p>
            </p:txBody>
          </p:sp>
          <p:sp>
            <p:nvSpPr>
              <p:cNvPr id="15" name="Rectangle 26"/>
              <p:cNvSpPr>
                <a:spLocks noChangeArrowheads="1"/>
              </p:cNvSpPr>
              <p:nvPr/>
            </p:nvSpPr>
            <p:spPr bwMode="auto">
              <a:xfrm>
                <a:off x="3296" y="818"/>
                <a:ext cx="967" cy="584"/>
              </a:xfrm>
              <a:prstGeom prst="rect">
                <a:avLst/>
              </a:prstGeom>
              <a:noFill/>
              <a:ln w="23813">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grpSp>
      </p:grpSp>
    </p:spTree>
    <p:extLst>
      <p:ext uri="{BB962C8B-B14F-4D97-AF65-F5344CB8AC3E}">
        <p14:creationId xmlns:p14="http://schemas.microsoft.com/office/powerpoint/2010/main" val="22028621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1981200" y="304801"/>
            <a:ext cx="8305800" cy="757237"/>
          </a:xfrm>
        </p:spPr>
        <p:txBody>
          <a:bodyPr/>
          <a:lstStyle/>
          <a:p>
            <a:pPr eaLnBrk="1" hangingPunct="1"/>
            <a:r>
              <a:rPr lang="en-US" altLang="en-US" dirty="0" smtClean="0"/>
              <a:t> Multiple Priority Levels</a:t>
            </a:r>
          </a:p>
        </p:txBody>
      </p:sp>
      <p:grpSp>
        <p:nvGrpSpPr>
          <p:cNvPr id="35843" name="Group 3"/>
          <p:cNvGrpSpPr>
            <a:grpSpLocks/>
          </p:cNvGrpSpPr>
          <p:nvPr/>
        </p:nvGrpSpPr>
        <p:grpSpPr bwMode="auto">
          <a:xfrm>
            <a:off x="2147887" y="1469135"/>
            <a:ext cx="6462713" cy="1952624"/>
            <a:chOff x="851" y="1302"/>
            <a:chExt cx="4071" cy="1230"/>
          </a:xfrm>
        </p:grpSpPr>
        <p:sp>
          <p:nvSpPr>
            <p:cNvPr id="35848" name="Rectangle 4"/>
            <p:cNvSpPr>
              <a:spLocks noChangeArrowheads="1"/>
            </p:cNvSpPr>
            <p:nvPr/>
          </p:nvSpPr>
          <p:spPr bwMode="auto">
            <a:xfrm>
              <a:off x="851" y="1337"/>
              <a:ext cx="744" cy="953"/>
            </a:xfrm>
            <a:prstGeom prst="rect">
              <a:avLst/>
            </a:prstGeom>
            <a:solidFill>
              <a:srgbClr val="FF9F9F"/>
            </a:solidFill>
            <a:ln w="0">
              <a:solidFill>
                <a:srgbClr val="C00000"/>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849" name="Rectangle 5"/>
            <p:cNvSpPr>
              <a:spLocks noChangeArrowheads="1"/>
            </p:cNvSpPr>
            <p:nvPr/>
          </p:nvSpPr>
          <p:spPr bwMode="auto">
            <a:xfrm>
              <a:off x="851" y="1337"/>
              <a:ext cx="744" cy="953"/>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850" name="Line 6"/>
            <p:cNvSpPr>
              <a:spLocks noChangeShapeType="1"/>
            </p:cNvSpPr>
            <p:nvPr/>
          </p:nvSpPr>
          <p:spPr bwMode="auto">
            <a:xfrm flipV="1">
              <a:off x="851" y="1337"/>
              <a:ext cx="1" cy="953"/>
            </a:xfrm>
            <a:prstGeom prst="line">
              <a:avLst/>
            </a:prstGeom>
            <a:noFill/>
            <a:ln w="19050">
              <a:solidFill>
                <a:srgbClr val="B2FFFF"/>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5851" name="Line 7"/>
            <p:cNvSpPr>
              <a:spLocks noChangeShapeType="1"/>
            </p:cNvSpPr>
            <p:nvPr/>
          </p:nvSpPr>
          <p:spPr bwMode="auto">
            <a:xfrm flipV="1">
              <a:off x="851" y="1337"/>
              <a:ext cx="1" cy="953"/>
            </a:xfrm>
            <a:prstGeom prst="line">
              <a:avLst/>
            </a:prstGeom>
            <a:noFill/>
            <a:ln w="19050">
              <a:solidFill>
                <a:srgbClr val="00FFFF"/>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5852" name="Freeform 8"/>
            <p:cNvSpPr>
              <a:spLocks/>
            </p:cNvSpPr>
            <p:nvPr/>
          </p:nvSpPr>
          <p:spPr bwMode="auto">
            <a:xfrm>
              <a:off x="1316" y="2186"/>
              <a:ext cx="23" cy="46"/>
            </a:xfrm>
            <a:custGeom>
              <a:avLst/>
              <a:gdLst>
                <a:gd name="T0" fmla="*/ 34914 w 2"/>
                <a:gd name="T1" fmla="*/ 69955 h 4"/>
                <a:gd name="T2" fmla="*/ 18251 w 2"/>
                <a:gd name="T3" fmla="*/ 0 h 4"/>
                <a:gd name="T4" fmla="*/ 0 w 2"/>
                <a:gd name="T5" fmla="*/ 69955 h 4"/>
                <a:gd name="T6" fmla="*/ 18251 w 2"/>
                <a:gd name="T7" fmla="*/ 69955 h 4"/>
                <a:gd name="T8" fmla="*/ 34914 w 2"/>
                <a:gd name="T9" fmla="*/ 69955 h 4"/>
                <a:gd name="T10" fmla="*/ 0 60000 65536"/>
                <a:gd name="T11" fmla="*/ 0 60000 65536"/>
                <a:gd name="T12" fmla="*/ 0 60000 65536"/>
                <a:gd name="T13" fmla="*/ 0 60000 65536"/>
                <a:gd name="T14" fmla="*/ 0 60000 65536"/>
                <a:gd name="T15" fmla="*/ 0 w 2"/>
                <a:gd name="T16" fmla="*/ 0 h 4"/>
                <a:gd name="T17" fmla="*/ 2 w 2"/>
                <a:gd name="T18" fmla="*/ 4 h 4"/>
              </a:gdLst>
              <a:ahLst/>
              <a:cxnLst>
                <a:cxn ang="T10">
                  <a:pos x="T0" y="T1"/>
                </a:cxn>
                <a:cxn ang="T11">
                  <a:pos x="T2" y="T3"/>
                </a:cxn>
                <a:cxn ang="T12">
                  <a:pos x="T4" y="T5"/>
                </a:cxn>
                <a:cxn ang="T13">
                  <a:pos x="T6" y="T7"/>
                </a:cxn>
                <a:cxn ang="T14">
                  <a:pos x="T8" y="T9"/>
                </a:cxn>
              </a:cxnLst>
              <a:rect l="T15" t="T16" r="T17" b="T18"/>
              <a:pathLst>
                <a:path w="2" h="4">
                  <a:moveTo>
                    <a:pt x="2" y="4"/>
                  </a:moveTo>
                  <a:lnTo>
                    <a:pt x="1" y="0"/>
                  </a:lnTo>
                  <a:lnTo>
                    <a:pt x="0" y="4"/>
                  </a:lnTo>
                  <a:lnTo>
                    <a:pt x="1" y="4"/>
                  </a:lnTo>
                  <a:lnTo>
                    <a:pt x="2" y="4"/>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53" name="Freeform 9"/>
            <p:cNvSpPr>
              <a:spLocks/>
            </p:cNvSpPr>
            <p:nvPr/>
          </p:nvSpPr>
          <p:spPr bwMode="auto">
            <a:xfrm>
              <a:off x="1316" y="2186"/>
              <a:ext cx="23" cy="46"/>
            </a:xfrm>
            <a:custGeom>
              <a:avLst/>
              <a:gdLst>
                <a:gd name="T0" fmla="*/ 23 w 23"/>
                <a:gd name="T1" fmla="*/ 46 h 46"/>
                <a:gd name="T2" fmla="*/ 11 w 23"/>
                <a:gd name="T3" fmla="*/ 0 h 46"/>
                <a:gd name="T4" fmla="*/ 0 w 23"/>
                <a:gd name="T5" fmla="*/ 46 h 46"/>
                <a:gd name="T6" fmla="*/ 11 w 23"/>
                <a:gd name="T7" fmla="*/ 46 h 46"/>
                <a:gd name="T8" fmla="*/ 23 w 23"/>
                <a:gd name="T9" fmla="*/ 46 h 46"/>
                <a:gd name="T10" fmla="*/ 0 60000 65536"/>
                <a:gd name="T11" fmla="*/ 0 60000 65536"/>
                <a:gd name="T12" fmla="*/ 0 60000 65536"/>
                <a:gd name="T13" fmla="*/ 0 60000 65536"/>
                <a:gd name="T14" fmla="*/ 0 60000 65536"/>
                <a:gd name="T15" fmla="*/ 0 w 23"/>
                <a:gd name="T16" fmla="*/ 0 h 46"/>
                <a:gd name="T17" fmla="*/ 23 w 23"/>
                <a:gd name="T18" fmla="*/ 46 h 46"/>
              </a:gdLst>
              <a:ahLst/>
              <a:cxnLst>
                <a:cxn ang="T10">
                  <a:pos x="T0" y="T1"/>
                </a:cxn>
                <a:cxn ang="T11">
                  <a:pos x="T2" y="T3"/>
                </a:cxn>
                <a:cxn ang="T12">
                  <a:pos x="T4" y="T5"/>
                </a:cxn>
                <a:cxn ang="T13">
                  <a:pos x="T6" y="T7"/>
                </a:cxn>
                <a:cxn ang="T14">
                  <a:pos x="T8" y="T9"/>
                </a:cxn>
              </a:cxnLst>
              <a:rect l="T15" t="T16" r="T17" b="T18"/>
              <a:pathLst>
                <a:path w="23" h="46">
                  <a:moveTo>
                    <a:pt x="23" y="46"/>
                  </a:moveTo>
                  <a:lnTo>
                    <a:pt x="11" y="0"/>
                  </a:lnTo>
                  <a:lnTo>
                    <a:pt x="0" y="46"/>
                  </a:lnTo>
                  <a:lnTo>
                    <a:pt x="11" y="46"/>
                  </a:lnTo>
                  <a:lnTo>
                    <a:pt x="23" y="46"/>
                  </a:lnTo>
                  <a:close/>
                </a:path>
              </a:pathLst>
            </a:custGeom>
            <a:solidFill>
              <a:srgbClr val="000000"/>
            </a:solidFill>
            <a:ln w="0">
              <a:solidFill>
                <a:srgbClr val="000000"/>
              </a:solidFill>
              <a:round/>
              <a:headEnd/>
              <a:tailEnd/>
            </a:ln>
          </p:spPr>
          <p:txBody>
            <a:bodyPr/>
            <a:lstStyle/>
            <a:p>
              <a:endParaRPr lang="en-IN"/>
            </a:p>
          </p:txBody>
        </p:sp>
        <p:sp>
          <p:nvSpPr>
            <p:cNvPr id="35854" name="Line 10"/>
            <p:cNvSpPr>
              <a:spLocks noChangeShapeType="1"/>
            </p:cNvSpPr>
            <p:nvPr/>
          </p:nvSpPr>
          <p:spPr bwMode="auto">
            <a:xfrm>
              <a:off x="1327" y="2232"/>
              <a:ext cx="1" cy="186"/>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5855" name="Rectangle 11"/>
            <p:cNvSpPr>
              <a:spLocks noChangeArrowheads="1"/>
            </p:cNvSpPr>
            <p:nvPr/>
          </p:nvSpPr>
          <p:spPr bwMode="auto">
            <a:xfrm>
              <a:off x="932" y="2406"/>
              <a:ext cx="825"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Priority arbitration</a:t>
              </a:r>
              <a:endParaRPr lang="en-US" altLang="en-US" sz="2400">
                <a:latin typeface="Constantia" panose="02030602050306030303" pitchFamily="18" charset="0"/>
              </a:endParaRPr>
            </a:p>
          </p:txBody>
        </p:sp>
        <p:sp>
          <p:nvSpPr>
            <p:cNvPr id="35856" name="Freeform 12"/>
            <p:cNvSpPr>
              <a:spLocks/>
            </p:cNvSpPr>
            <p:nvPr/>
          </p:nvSpPr>
          <p:spPr bwMode="auto">
            <a:xfrm>
              <a:off x="1432" y="1499"/>
              <a:ext cx="70" cy="24"/>
            </a:xfrm>
            <a:custGeom>
              <a:avLst/>
              <a:gdLst>
                <a:gd name="T0" fmla="*/ 111207 w 6"/>
                <a:gd name="T1" fmla="*/ 0 h 2"/>
                <a:gd name="T2" fmla="*/ 0 w 6"/>
                <a:gd name="T3" fmla="*/ 20736 h 2"/>
                <a:gd name="T4" fmla="*/ 111207 w 6"/>
                <a:gd name="T5" fmla="*/ 41472 h 2"/>
                <a:gd name="T6" fmla="*/ 111207 w 6"/>
                <a:gd name="T7" fmla="*/ 20736 h 2"/>
                <a:gd name="T8" fmla="*/ 111207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57" name="Freeform 13"/>
            <p:cNvSpPr>
              <a:spLocks/>
            </p:cNvSpPr>
            <p:nvPr/>
          </p:nvSpPr>
          <p:spPr bwMode="auto">
            <a:xfrm>
              <a:off x="1432" y="1499"/>
              <a:ext cx="70" cy="24"/>
            </a:xfrm>
            <a:custGeom>
              <a:avLst/>
              <a:gdLst>
                <a:gd name="T0" fmla="*/ 70 w 70"/>
                <a:gd name="T1" fmla="*/ 0 h 24"/>
                <a:gd name="T2" fmla="*/ 0 w 70"/>
                <a:gd name="T3" fmla="*/ 12 h 24"/>
                <a:gd name="T4" fmla="*/ 70 w 70"/>
                <a:gd name="T5" fmla="*/ 24 h 24"/>
                <a:gd name="T6" fmla="*/ 70 w 70"/>
                <a:gd name="T7" fmla="*/ 12 h 24"/>
                <a:gd name="T8" fmla="*/ 70 w 70"/>
                <a:gd name="T9" fmla="*/ 0 h 24"/>
                <a:gd name="T10" fmla="*/ 0 60000 65536"/>
                <a:gd name="T11" fmla="*/ 0 60000 65536"/>
                <a:gd name="T12" fmla="*/ 0 60000 65536"/>
                <a:gd name="T13" fmla="*/ 0 60000 65536"/>
                <a:gd name="T14" fmla="*/ 0 60000 65536"/>
                <a:gd name="T15" fmla="*/ 0 w 70"/>
                <a:gd name="T16" fmla="*/ 0 h 24"/>
                <a:gd name="T17" fmla="*/ 70 w 70"/>
                <a:gd name="T18" fmla="*/ 24 h 24"/>
              </a:gdLst>
              <a:ahLst/>
              <a:cxnLst>
                <a:cxn ang="T10">
                  <a:pos x="T0" y="T1"/>
                </a:cxn>
                <a:cxn ang="T11">
                  <a:pos x="T2" y="T3"/>
                </a:cxn>
                <a:cxn ang="T12">
                  <a:pos x="T4" y="T5"/>
                </a:cxn>
                <a:cxn ang="T13">
                  <a:pos x="T6" y="T7"/>
                </a:cxn>
                <a:cxn ang="T14">
                  <a:pos x="T8" y="T9"/>
                </a:cxn>
              </a:cxnLst>
              <a:rect l="T15" t="T16" r="T17" b="T18"/>
              <a:pathLst>
                <a:path w="70" h="24">
                  <a:moveTo>
                    <a:pt x="70" y="0"/>
                  </a:moveTo>
                  <a:lnTo>
                    <a:pt x="0" y="12"/>
                  </a:lnTo>
                  <a:lnTo>
                    <a:pt x="70" y="24"/>
                  </a:lnTo>
                  <a:lnTo>
                    <a:pt x="70" y="12"/>
                  </a:lnTo>
                  <a:lnTo>
                    <a:pt x="70" y="0"/>
                  </a:lnTo>
                  <a:close/>
                </a:path>
              </a:pathLst>
            </a:custGeom>
            <a:solidFill>
              <a:srgbClr val="000000"/>
            </a:solidFill>
            <a:ln w="0">
              <a:solidFill>
                <a:srgbClr val="000000"/>
              </a:solidFill>
              <a:round/>
              <a:headEnd/>
              <a:tailEnd/>
            </a:ln>
          </p:spPr>
          <p:txBody>
            <a:bodyPr/>
            <a:lstStyle/>
            <a:p>
              <a:endParaRPr lang="en-IN"/>
            </a:p>
          </p:txBody>
        </p:sp>
        <p:sp>
          <p:nvSpPr>
            <p:cNvPr id="35858" name="Freeform 14"/>
            <p:cNvSpPr>
              <a:spLocks/>
            </p:cNvSpPr>
            <p:nvPr/>
          </p:nvSpPr>
          <p:spPr bwMode="auto">
            <a:xfrm>
              <a:off x="1514" y="1302"/>
              <a:ext cx="3012" cy="383"/>
            </a:xfrm>
            <a:custGeom>
              <a:avLst/>
              <a:gdLst>
                <a:gd name="T0" fmla="*/ 0 w 259"/>
                <a:gd name="T1" fmla="*/ 326780 h 33"/>
                <a:gd name="T2" fmla="*/ 311457 w 259"/>
                <a:gd name="T3" fmla="*/ 326780 h 33"/>
                <a:gd name="T4" fmla="*/ 311457 w 259"/>
                <a:gd name="T5" fmla="*/ 0 h 33"/>
                <a:gd name="T6" fmla="*/ 4737248 w 259"/>
                <a:gd name="T7" fmla="*/ 0 h 33"/>
                <a:gd name="T8" fmla="*/ 4737248 w 259"/>
                <a:gd name="T9" fmla="*/ 598745 h 33"/>
                <a:gd name="T10" fmla="*/ 0 60000 65536"/>
                <a:gd name="T11" fmla="*/ 0 60000 65536"/>
                <a:gd name="T12" fmla="*/ 0 60000 65536"/>
                <a:gd name="T13" fmla="*/ 0 60000 65536"/>
                <a:gd name="T14" fmla="*/ 0 60000 65536"/>
                <a:gd name="T15" fmla="*/ 0 w 259"/>
                <a:gd name="T16" fmla="*/ 0 h 33"/>
                <a:gd name="T17" fmla="*/ 259 w 259"/>
                <a:gd name="T18" fmla="*/ 33 h 33"/>
              </a:gdLst>
              <a:ahLst/>
              <a:cxnLst>
                <a:cxn ang="T10">
                  <a:pos x="T0" y="T1"/>
                </a:cxn>
                <a:cxn ang="T11">
                  <a:pos x="T2" y="T3"/>
                </a:cxn>
                <a:cxn ang="T12">
                  <a:pos x="T4" y="T5"/>
                </a:cxn>
                <a:cxn ang="T13">
                  <a:pos x="T6" y="T7"/>
                </a:cxn>
                <a:cxn ang="T14">
                  <a:pos x="T8" y="T9"/>
                </a:cxn>
              </a:cxnLst>
              <a:rect l="T15" t="T16" r="T17" b="T18"/>
              <a:pathLst>
                <a:path w="259" h="33">
                  <a:moveTo>
                    <a:pt x="0" y="18"/>
                  </a:moveTo>
                  <a:lnTo>
                    <a:pt x="17" y="18"/>
                  </a:lnTo>
                  <a:lnTo>
                    <a:pt x="17" y="0"/>
                  </a:lnTo>
                  <a:lnTo>
                    <a:pt x="259" y="0"/>
                  </a:lnTo>
                  <a:lnTo>
                    <a:pt x="259" y="33"/>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59" name="Freeform 15"/>
            <p:cNvSpPr>
              <a:spLocks/>
            </p:cNvSpPr>
            <p:nvPr/>
          </p:nvSpPr>
          <p:spPr bwMode="auto">
            <a:xfrm>
              <a:off x="1432" y="1616"/>
              <a:ext cx="70" cy="23"/>
            </a:xfrm>
            <a:custGeom>
              <a:avLst/>
              <a:gdLst>
                <a:gd name="T0" fmla="*/ 111207 w 6"/>
                <a:gd name="T1" fmla="*/ 0 h 2"/>
                <a:gd name="T2" fmla="*/ 0 w 6"/>
                <a:gd name="T3" fmla="*/ 18251 h 2"/>
                <a:gd name="T4" fmla="*/ 111207 w 6"/>
                <a:gd name="T5" fmla="*/ 34914 h 2"/>
                <a:gd name="T6" fmla="*/ 111207 w 6"/>
                <a:gd name="T7" fmla="*/ 18251 h 2"/>
                <a:gd name="T8" fmla="*/ 111207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60" name="Freeform 16"/>
            <p:cNvSpPr>
              <a:spLocks/>
            </p:cNvSpPr>
            <p:nvPr/>
          </p:nvSpPr>
          <p:spPr bwMode="auto">
            <a:xfrm>
              <a:off x="1432" y="1616"/>
              <a:ext cx="70" cy="23"/>
            </a:xfrm>
            <a:custGeom>
              <a:avLst/>
              <a:gdLst>
                <a:gd name="T0" fmla="*/ 70 w 70"/>
                <a:gd name="T1" fmla="*/ 0 h 23"/>
                <a:gd name="T2" fmla="*/ 0 w 70"/>
                <a:gd name="T3" fmla="*/ 11 h 23"/>
                <a:gd name="T4" fmla="*/ 70 w 70"/>
                <a:gd name="T5" fmla="*/ 23 h 23"/>
                <a:gd name="T6" fmla="*/ 70 w 70"/>
                <a:gd name="T7" fmla="*/ 11 h 23"/>
                <a:gd name="T8" fmla="*/ 70 w 70"/>
                <a:gd name="T9" fmla="*/ 0 h 23"/>
                <a:gd name="T10" fmla="*/ 0 60000 65536"/>
                <a:gd name="T11" fmla="*/ 0 60000 65536"/>
                <a:gd name="T12" fmla="*/ 0 60000 65536"/>
                <a:gd name="T13" fmla="*/ 0 60000 65536"/>
                <a:gd name="T14" fmla="*/ 0 60000 65536"/>
                <a:gd name="T15" fmla="*/ 0 w 70"/>
                <a:gd name="T16" fmla="*/ 0 h 23"/>
                <a:gd name="T17" fmla="*/ 70 w 70"/>
                <a:gd name="T18" fmla="*/ 23 h 23"/>
              </a:gdLst>
              <a:ahLst/>
              <a:cxnLst>
                <a:cxn ang="T10">
                  <a:pos x="T0" y="T1"/>
                </a:cxn>
                <a:cxn ang="T11">
                  <a:pos x="T2" y="T3"/>
                </a:cxn>
                <a:cxn ang="T12">
                  <a:pos x="T4" y="T5"/>
                </a:cxn>
                <a:cxn ang="T13">
                  <a:pos x="T6" y="T7"/>
                </a:cxn>
                <a:cxn ang="T14">
                  <a:pos x="T8" y="T9"/>
                </a:cxn>
              </a:cxnLst>
              <a:rect l="T15" t="T16" r="T17" b="T18"/>
              <a:pathLst>
                <a:path w="70" h="23">
                  <a:moveTo>
                    <a:pt x="70" y="0"/>
                  </a:moveTo>
                  <a:lnTo>
                    <a:pt x="0" y="11"/>
                  </a:lnTo>
                  <a:lnTo>
                    <a:pt x="70" y="23"/>
                  </a:lnTo>
                  <a:lnTo>
                    <a:pt x="70" y="11"/>
                  </a:lnTo>
                  <a:lnTo>
                    <a:pt x="70" y="0"/>
                  </a:lnTo>
                  <a:close/>
                </a:path>
              </a:pathLst>
            </a:custGeom>
            <a:solidFill>
              <a:srgbClr val="000000"/>
            </a:solidFill>
            <a:ln w="0">
              <a:solidFill>
                <a:srgbClr val="000000"/>
              </a:solidFill>
              <a:round/>
              <a:headEnd/>
              <a:tailEnd/>
            </a:ln>
          </p:spPr>
          <p:txBody>
            <a:bodyPr/>
            <a:lstStyle/>
            <a:p>
              <a:endParaRPr lang="en-IN"/>
            </a:p>
          </p:txBody>
        </p:sp>
        <p:sp>
          <p:nvSpPr>
            <p:cNvPr id="35861" name="Freeform 17"/>
            <p:cNvSpPr>
              <a:spLocks/>
            </p:cNvSpPr>
            <p:nvPr/>
          </p:nvSpPr>
          <p:spPr bwMode="auto">
            <a:xfrm>
              <a:off x="1514" y="1395"/>
              <a:ext cx="1814" cy="290"/>
            </a:xfrm>
            <a:custGeom>
              <a:avLst/>
              <a:gdLst>
                <a:gd name="T0" fmla="*/ 0 w 156"/>
                <a:gd name="T1" fmla="*/ 362106 h 25"/>
                <a:gd name="T2" fmla="*/ 512606 w 156"/>
                <a:gd name="T3" fmla="*/ 362106 h 25"/>
                <a:gd name="T4" fmla="*/ 512606 w 156"/>
                <a:gd name="T5" fmla="*/ 0 h 25"/>
                <a:gd name="T6" fmla="*/ 2852224 w 156"/>
                <a:gd name="T7" fmla="*/ 0 h 25"/>
                <a:gd name="T8" fmla="*/ 2852224 w 156"/>
                <a:gd name="T9" fmla="*/ 452655 h 25"/>
                <a:gd name="T10" fmla="*/ 0 60000 65536"/>
                <a:gd name="T11" fmla="*/ 0 60000 65536"/>
                <a:gd name="T12" fmla="*/ 0 60000 65536"/>
                <a:gd name="T13" fmla="*/ 0 60000 65536"/>
                <a:gd name="T14" fmla="*/ 0 60000 65536"/>
                <a:gd name="T15" fmla="*/ 0 w 156"/>
                <a:gd name="T16" fmla="*/ 0 h 25"/>
                <a:gd name="T17" fmla="*/ 156 w 156"/>
                <a:gd name="T18" fmla="*/ 25 h 25"/>
              </a:gdLst>
              <a:ahLst/>
              <a:cxnLst>
                <a:cxn ang="T10">
                  <a:pos x="T0" y="T1"/>
                </a:cxn>
                <a:cxn ang="T11">
                  <a:pos x="T2" y="T3"/>
                </a:cxn>
                <a:cxn ang="T12">
                  <a:pos x="T4" y="T5"/>
                </a:cxn>
                <a:cxn ang="T13">
                  <a:pos x="T6" y="T7"/>
                </a:cxn>
                <a:cxn ang="T14">
                  <a:pos x="T8" y="T9"/>
                </a:cxn>
              </a:cxnLst>
              <a:rect l="T15" t="T16" r="T17" b="T18"/>
              <a:pathLst>
                <a:path w="156" h="25">
                  <a:moveTo>
                    <a:pt x="0" y="20"/>
                  </a:moveTo>
                  <a:lnTo>
                    <a:pt x="28" y="20"/>
                  </a:lnTo>
                  <a:lnTo>
                    <a:pt x="28" y="0"/>
                  </a:lnTo>
                  <a:lnTo>
                    <a:pt x="156" y="0"/>
                  </a:lnTo>
                  <a:lnTo>
                    <a:pt x="156" y="25"/>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62" name="Freeform 18"/>
            <p:cNvSpPr>
              <a:spLocks/>
            </p:cNvSpPr>
            <p:nvPr/>
          </p:nvSpPr>
          <p:spPr bwMode="auto">
            <a:xfrm>
              <a:off x="1432" y="1732"/>
              <a:ext cx="70" cy="35"/>
            </a:xfrm>
            <a:custGeom>
              <a:avLst/>
              <a:gdLst>
                <a:gd name="T0" fmla="*/ 111207 w 6"/>
                <a:gd name="T1" fmla="*/ 0 h 3"/>
                <a:gd name="T2" fmla="*/ 0 w 6"/>
                <a:gd name="T3" fmla="*/ 19052 h 3"/>
                <a:gd name="T4" fmla="*/ 111207 w 6"/>
                <a:gd name="T5" fmla="*/ 55533 h 3"/>
                <a:gd name="T6" fmla="*/ 111207 w 6"/>
                <a:gd name="T7" fmla="*/ 19052 h 3"/>
                <a:gd name="T8" fmla="*/ 111207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1"/>
                  </a:lnTo>
                  <a:lnTo>
                    <a:pt x="6" y="3"/>
                  </a:lnTo>
                  <a:lnTo>
                    <a:pt x="6" y="1"/>
                  </a:lnTo>
                  <a:lnTo>
                    <a:pt x="6"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63" name="Freeform 19"/>
            <p:cNvSpPr>
              <a:spLocks/>
            </p:cNvSpPr>
            <p:nvPr/>
          </p:nvSpPr>
          <p:spPr bwMode="auto">
            <a:xfrm>
              <a:off x="1432" y="1732"/>
              <a:ext cx="70" cy="35"/>
            </a:xfrm>
            <a:custGeom>
              <a:avLst/>
              <a:gdLst>
                <a:gd name="T0" fmla="*/ 70 w 70"/>
                <a:gd name="T1" fmla="*/ 0 h 35"/>
                <a:gd name="T2" fmla="*/ 0 w 70"/>
                <a:gd name="T3" fmla="*/ 12 h 35"/>
                <a:gd name="T4" fmla="*/ 70 w 70"/>
                <a:gd name="T5" fmla="*/ 35 h 35"/>
                <a:gd name="T6" fmla="*/ 70 w 70"/>
                <a:gd name="T7" fmla="*/ 12 h 35"/>
                <a:gd name="T8" fmla="*/ 70 w 70"/>
                <a:gd name="T9" fmla="*/ 0 h 35"/>
                <a:gd name="T10" fmla="*/ 0 60000 65536"/>
                <a:gd name="T11" fmla="*/ 0 60000 65536"/>
                <a:gd name="T12" fmla="*/ 0 60000 65536"/>
                <a:gd name="T13" fmla="*/ 0 60000 65536"/>
                <a:gd name="T14" fmla="*/ 0 60000 65536"/>
                <a:gd name="T15" fmla="*/ 0 w 70"/>
                <a:gd name="T16" fmla="*/ 0 h 35"/>
                <a:gd name="T17" fmla="*/ 70 w 70"/>
                <a:gd name="T18" fmla="*/ 35 h 35"/>
              </a:gdLst>
              <a:ahLst/>
              <a:cxnLst>
                <a:cxn ang="T10">
                  <a:pos x="T0" y="T1"/>
                </a:cxn>
                <a:cxn ang="T11">
                  <a:pos x="T2" y="T3"/>
                </a:cxn>
                <a:cxn ang="T12">
                  <a:pos x="T4" y="T5"/>
                </a:cxn>
                <a:cxn ang="T13">
                  <a:pos x="T6" y="T7"/>
                </a:cxn>
                <a:cxn ang="T14">
                  <a:pos x="T8" y="T9"/>
                </a:cxn>
              </a:cxnLst>
              <a:rect l="T15" t="T16" r="T17" b="T18"/>
              <a:pathLst>
                <a:path w="70" h="35">
                  <a:moveTo>
                    <a:pt x="70" y="0"/>
                  </a:moveTo>
                  <a:lnTo>
                    <a:pt x="0" y="12"/>
                  </a:lnTo>
                  <a:lnTo>
                    <a:pt x="70" y="35"/>
                  </a:lnTo>
                  <a:lnTo>
                    <a:pt x="70" y="12"/>
                  </a:lnTo>
                  <a:lnTo>
                    <a:pt x="70" y="0"/>
                  </a:lnTo>
                  <a:close/>
                </a:path>
              </a:pathLst>
            </a:custGeom>
            <a:solidFill>
              <a:srgbClr val="000000"/>
            </a:solidFill>
            <a:ln w="0">
              <a:solidFill>
                <a:srgbClr val="000000"/>
              </a:solidFill>
              <a:round/>
              <a:headEnd/>
              <a:tailEnd/>
            </a:ln>
          </p:spPr>
          <p:txBody>
            <a:bodyPr/>
            <a:lstStyle/>
            <a:p>
              <a:endParaRPr lang="en-IN"/>
            </a:p>
          </p:txBody>
        </p:sp>
        <p:sp>
          <p:nvSpPr>
            <p:cNvPr id="35864" name="Freeform 20"/>
            <p:cNvSpPr>
              <a:spLocks/>
            </p:cNvSpPr>
            <p:nvPr/>
          </p:nvSpPr>
          <p:spPr bwMode="auto">
            <a:xfrm>
              <a:off x="1514" y="1476"/>
              <a:ext cx="918" cy="268"/>
            </a:xfrm>
            <a:custGeom>
              <a:avLst/>
              <a:gdLst>
                <a:gd name="T0" fmla="*/ 0 w 79"/>
                <a:gd name="T1" fmla="*/ 424023 h 23"/>
                <a:gd name="T2" fmla="*/ 693520 w 79"/>
                <a:gd name="T3" fmla="*/ 424023 h 23"/>
                <a:gd name="T4" fmla="*/ 693520 w 79"/>
                <a:gd name="T5" fmla="*/ 0 h 23"/>
                <a:gd name="T6" fmla="*/ 1440365 w 79"/>
                <a:gd name="T7" fmla="*/ 0 h 23"/>
                <a:gd name="T8" fmla="*/ 1440365 w 79"/>
                <a:gd name="T9" fmla="*/ 332238 h 23"/>
                <a:gd name="T10" fmla="*/ 0 60000 65536"/>
                <a:gd name="T11" fmla="*/ 0 60000 65536"/>
                <a:gd name="T12" fmla="*/ 0 60000 65536"/>
                <a:gd name="T13" fmla="*/ 0 60000 65536"/>
                <a:gd name="T14" fmla="*/ 0 60000 65536"/>
                <a:gd name="T15" fmla="*/ 0 w 79"/>
                <a:gd name="T16" fmla="*/ 0 h 23"/>
                <a:gd name="T17" fmla="*/ 79 w 79"/>
                <a:gd name="T18" fmla="*/ 23 h 23"/>
              </a:gdLst>
              <a:ahLst/>
              <a:cxnLst>
                <a:cxn ang="T10">
                  <a:pos x="T0" y="T1"/>
                </a:cxn>
                <a:cxn ang="T11">
                  <a:pos x="T2" y="T3"/>
                </a:cxn>
                <a:cxn ang="T12">
                  <a:pos x="T4" y="T5"/>
                </a:cxn>
                <a:cxn ang="T13">
                  <a:pos x="T6" y="T7"/>
                </a:cxn>
                <a:cxn ang="T14">
                  <a:pos x="T8" y="T9"/>
                </a:cxn>
              </a:cxnLst>
              <a:rect l="T15" t="T16" r="T17" b="T18"/>
              <a:pathLst>
                <a:path w="79" h="23">
                  <a:moveTo>
                    <a:pt x="0" y="23"/>
                  </a:moveTo>
                  <a:lnTo>
                    <a:pt x="38" y="23"/>
                  </a:lnTo>
                  <a:lnTo>
                    <a:pt x="38" y="0"/>
                  </a:lnTo>
                  <a:lnTo>
                    <a:pt x="79" y="0"/>
                  </a:lnTo>
                  <a:lnTo>
                    <a:pt x="79" y="18"/>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65" name="Rectangle 21"/>
            <p:cNvSpPr>
              <a:spLocks noChangeArrowheads="1"/>
            </p:cNvSpPr>
            <p:nvPr/>
          </p:nvSpPr>
          <p:spPr bwMode="auto">
            <a:xfrm>
              <a:off x="2246" y="1732"/>
              <a:ext cx="40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Device 1</a:t>
              </a:r>
              <a:endParaRPr lang="en-US" altLang="en-US" sz="2400">
                <a:latin typeface="Constantia" panose="02030602050306030303" pitchFamily="18" charset="0"/>
              </a:endParaRPr>
            </a:p>
          </p:txBody>
        </p:sp>
        <p:sp>
          <p:nvSpPr>
            <p:cNvPr id="35866" name="Rectangle 22"/>
            <p:cNvSpPr>
              <a:spLocks noChangeArrowheads="1"/>
            </p:cNvSpPr>
            <p:nvPr/>
          </p:nvSpPr>
          <p:spPr bwMode="auto">
            <a:xfrm>
              <a:off x="3142" y="1732"/>
              <a:ext cx="40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Device 2</a:t>
              </a:r>
              <a:endParaRPr lang="en-US" altLang="en-US" sz="2400">
                <a:latin typeface="Constantia" panose="02030602050306030303" pitchFamily="18" charset="0"/>
              </a:endParaRPr>
            </a:p>
          </p:txBody>
        </p:sp>
        <p:sp>
          <p:nvSpPr>
            <p:cNvPr id="35867" name="Rectangle 23"/>
            <p:cNvSpPr>
              <a:spLocks noChangeArrowheads="1"/>
            </p:cNvSpPr>
            <p:nvPr/>
          </p:nvSpPr>
          <p:spPr bwMode="auto">
            <a:xfrm>
              <a:off x="4328" y="1732"/>
              <a:ext cx="321"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Device</a:t>
              </a:r>
              <a:endParaRPr lang="en-US" altLang="en-US" sz="2400">
                <a:latin typeface="Constantia" panose="02030602050306030303" pitchFamily="18" charset="0"/>
              </a:endParaRPr>
            </a:p>
          </p:txBody>
        </p:sp>
        <p:sp>
          <p:nvSpPr>
            <p:cNvPr id="35868" name="Rectangle 24"/>
            <p:cNvSpPr>
              <a:spLocks noChangeArrowheads="1"/>
            </p:cNvSpPr>
            <p:nvPr/>
          </p:nvSpPr>
          <p:spPr bwMode="auto">
            <a:xfrm>
              <a:off x="4654" y="1732"/>
              <a:ext cx="5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i="1">
                  <a:solidFill>
                    <a:srgbClr val="000000"/>
                  </a:solidFill>
                  <a:latin typeface="Nimbus Roman No9 L" charset="0"/>
                </a:rPr>
                <a:t>p</a:t>
              </a:r>
              <a:endParaRPr lang="en-US" altLang="en-US" sz="2400">
                <a:latin typeface="Constantia" panose="02030602050306030303" pitchFamily="18" charset="0"/>
              </a:endParaRPr>
            </a:p>
          </p:txBody>
        </p:sp>
        <p:sp>
          <p:nvSpPr>
            <p:cNvPr id="35869" name="Rectangle 25"/>
            <p:cNvSpPr>
              <a:spLocks noChangeArrowheads="1"/>
            </p:cNvSpPr>
            <p:nvPr/>
          </p:nvSpPr>
          <p:spPr bwMode="auto">
            <a:xfrm rot="16200000">
              <a:off x="757" y="1742"/>
              <a:ext cx="474"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Processor</a:t>
              </a:r>
              <a:endParaRPr lang="en-US" altLang="en-US" sz="2400">
                <a:latin typeface="Constantia" panose="02030602050306030303" pitchFamily="18" charset="0"/>
              </a:endParaRPr>
            </a:p>
          </p:txBody>
        </p:sp>
        <p:sp>
          <p:nvSpPr>
            <p:cNvPr id="35870" name="Freeform 26"/>
            <p:cNvSpPr>
              <a:spLocks/>
            </p:cNvSpPr>
            <p:nvPr/>
          </p:nvSpPr>
          <p:spPr bwMode="auto">
            <a:xfrm>
              <a:off x="2421" y="1941"/>
              <a:ext cx="23" cy="70"/>
            </a:xfrm>
            <a:custGeom>
              <a:avLst/>
              <a:gdLst>
                <a:gd name="T0" fmla="*/ 34914 w 2"/>
                <a:gd name="T1" fmla="*/ 111207 h 6"/>
                <a:gd name="T2" fmla="*/ 18251 w 2"/>
                <a:gd name="T3" fmla="*/ 0 h 6"/>
                <a:gd name="T4" fmla="*/ 0 w 2"/>
                <a:gd name="T5" fmla="*/ 111207 h 6"/>
                <a:gd name="T6" fmla="*/ 18251 w 2"/>
                <a:gd name="T7" fmla="*/ 111207 h 6"/>
                <a:gd name="T8" fmla="*/ 34914 w 2"/>
                <a:gd name="T9" fmla="*/ 111207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1" name="Freeform 27"/>
            <p:cNvSpPr>
              <a:spLocks/>
            </p:cNvSpPr>
            <p:nvPr/>
          </p:nvSpPr>
          <p:spPr bwMode="auto">
            <a:xfrm>
              <a:off x="2421" y="1941"/>
              <a:ext cx="23" cy="70"/>
            </a:xfrm>
            <a:custGeom>
              <a:avLst/>
              <a:gdLst>
                <a:gd name="T0" fmla="*/ 23 w 23"/>
                <a:gd name="T1" fmla="*/ 70 h 70"/>
                <a:gd name="T2" fmla="*/ 11 w 23"/>
                <a:gd name="T3" fmla="*/ 0 h 70"/>
                <a:gd name="T4" fmla="*/ 0 w 23"/>
                <a:gd name="T5" fmla="*/ 70 h 70"/>
                <a:gd name="T6" fmla="*/ 11 w 23"/>
                <a:gd name="T7" fmla="*/ 70 h 70"/>
                <a:gd name="T8" fmla="*/ 23 w 23"/>
                <a:gd name="T9" fmla="*/ 70 h 70"/>
                <a:gd name="T10" fmla="*/ 0 60000 65536"/>
                <a:gd name="T11" fmla="*/ 0 60000 65536"/>
                <a:gd name="T12" fmla="*/ 0 60000 65536"/>
                <a:gd name="T13" fmla="*/ 0 60000 65536"/>
                <a:gd name="T14" fmla="*/ 0 60000 65536"/>
                <a:gd name="T15" fmla="*/ 0 w 23"/>
                <a:gd name="T16" fmla="*/ 0 h 70"/>
                <a:gd name="T17" fmla="*/ 23 w 23"/>
                <a:gd name="T18" fmla="*/ 70 h 70"/>
              </a:gdLst>
              <a:ahLst/>
              <a:cxnLst>
                <a:cxn ang="T10">
                  <a:pos x="T0" y="T1"/>
                </a:cxn>
                <a:cxn ang="T11">
                  <a:pos x="T2" y="T3"/>
                </a:cxn>
                <a:cxn ang="T12">
                  <a:pos x="T4" y="T5"/>
                </a:cxn>
                <a:cxn ang="T13">
                  <a:pos x="T6" y="T7"/>
                </a:cxn>
                <a:cxn ang="T14">
                  <a:pos x="T8" y="T9"/>
                </a:cxn>
              </a:cxnLst>
              <a:rect l="T15" t="T16" r="T17" b="T18"/>
              <a:pathLst>
                <a:path w="23" h="70">
                  <a:moveTo>
                    <a:pt x="23" y="70"/>
                  </a:moveTo>
                  <a:lnTo>
                    <a:pt x="11" y="0"/>
                  </a:lnTo>
                  <a:lnTo>
                    <a:pt x="0" y="70"/>
                  </a:lnTo>
                  <a:lnTo>
                    <a:pt x="11" y="70"/>
                  </a:lnTo>
                  <a:lnTo>
                    <a:pt x="23" y="70"/>
                  </a:lnTo>
                  <a:close/>
                </a:path>
              </a:pathLst>
            </a:custGeom>
            <a:solidFill>
              <a:srgbClr val="000000"/>
            </a:solidFill>
            <a:ln w="0">
              <a:solidFill>
                <a:srgbClr val="000000"/>
              </a:solidFill>
              <a:round/>
              <a:headEnd/>
              <a:tailEnd/>
            </a:ln>
          </p:spPr>
          <p:txBody>
            <a:bodyPr/>
            <a:lstStyle/>
            <a:p>
              <a:endParaRPr lang="en-IN"/>
            </a:p>
          </p:txBody>
        </p:sp>
        <p:sp>
          <p:nvSpPr>
            <p:cNvPr id="35872" name="Freeform 28"/>
            <p:cNvSpPr>
              <a:spLocks/>
            </p:cNvSpPr>
            <p:nvPr/>
          </p:nvSpPr>
          <p:spPr bwMode="auto">
            <a:xfrm>
              <a:off x="1420" y="1872"/>
              <a:ext cx="1012" cy="267"/>
            </a:xfrm>
            <a:custGeom>
              <a:avLst/>
              <a:gdLst>
                <a:gd name="T0" fmla="*/ 1592841 w 87"/>
                <a:gd name="T1" fmla="*/ 236237 h 23"/>
                <a:gd name="T2" fmla="*/ 1592841 w 87"/>
                <a:gd name="T3" fmla="*/ 417762 h 23"/>
                <a:gd name="T4" fmla="*/ 842019 w 87"/>
                <a:gd name="T5" fmla="*/ 417762 h 23"/>
                <a:gd name="T6" fmla="*/ 842019 w 87"/>
                <a:gd name="T7" fmla="*/ 0 h 23"/>
                <a:gd name="T8" fmla="*/ 0 w 87"/>
                <a:gd name="T9" fmla="*/ 0 h 23"/>
                <a:gd name="T10" fmla="*/ 0 60000 65536"/>
                <a:gd name="T11" fmla="*/ 0 60000 65536"/>
                <a:gd name="T12" fmla="*/ 0 60000 65536"/>
                <a:gd name="T13" fmla="*/ 0 60000 65536"/>
                <a:gd name="T14" fmla="*/ 0 60000 65536"/>
                <a:gd name="T15" fmla="*/ 0 w 87"/>
                <a:gd name="T16" fmla="*/ 0 h 23"/>
                <a:gd name="T17" fmla="*/ 87 w 87"/>
                <a:gd name="T18" fmla="*/ 23 h 23"/>
              </a:gdLst>
              <a:ahLst/>
              <a:cxnLst>
                <a:cxn ang="T10">
                  <a:pos x="T0" y="T1"/>
                </a:cxn>
                <a:cxn ang="T11">
                  <a:pos x="T2" y="T3"/>
                </a:cxn>
                <a:cxn ang="T12">
                  <a:pos x="T4" y="T5"/>
                </a:cxn>
                <a:cxn ang="T13">
                  <a:pos x="T6" y="T7"/>
                </a:cxn>
                <a:cxn ang="T14">
                  <a:pos x="T8" y="T9"/>
                </a:cxn>
              </a:cxnLst>
              <a:rect l="T15" t="T16" r="T17" b="T18"/>
              <a:pathLst>
                <a:path w="87" h="23">
                  <a:moveTo>
                    <a:pt x="87" y="13"/>
                  </a:moveTo>
                  <a:lnTo>
                    <a:pt x="87" y="23"/>
                  </a:lnTo>
                  <a:lnTo>
                    <a:pt x="46" y="23"/>
                  </a:lnTo>
                  <a:lnTo>
                    <a:pt x="46"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3" name="Freeform 29"/>
            <p:cNvSpPr>
              <a:spLocks/>
            </p:cNvSpPr>
            <p:nvPr/>
          </p:nvSpPr>
          <p:spPr bwMode="auto">
            <a:xfrm>
              <a:off x="3316" y="1941"/>
              <a:ext cx="23" cy="70"/>
            </a:xfrm>
            <a:custGeom>
              <a:avLst/>
              <a:gdLst>
                <a:gd name="T0" fmla="*/ 34914 w 2"/>
                <a:gd name="T1" fmla="*/ 111207 h 6"/>
                <a:gd name="T2" fmla="*/ 18251 w 2"/>
                <a:gd name="T3" fmla="*/ 0 h 6"/>
                <a:gd name="T4" fmla="*/ 0 w 2"/>
                <a:gd name="T5" fmla="*/ 111207 h 6"/>
                <a:gd name="T6" fmla="*/ 18251 w 2"/>
                <a:gd name="T7" fmla="*/ 111207 h 6"/>
                <a:gd name="T8" fmla="*/ 34914 w 2"/>
                <a:gd name="T9" fmla="*/ 111207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4" name="Freeform 30"/>
            <p:cNvSpPr>
              <a:spLocks/>
            </p:cNvSpPr>
            <p:nvPr/>
          </p:nvSpPr>
          <p:spPr bwMode="auto">
            <a:xfrm>
              <a:off x="3316" y="1941"/>
              <a:ext cx="23" cy="70"/>
            </a:xfrm>
            <a:custGeom>
              <a:avLst/>
              <a:gdLst>
                <a:gd name="T0" fmla="*/ 23 w 23"/>
                <a:gd name="T1" fmla="*/ 70 h 70"/>
                <a:gd name="T2" fmla="*/ 12 w 23"/>
                <a:gd name="T3" fmla="*/ 0 h 70"/>
                <a:gd name="T4" fmla="*/ 0 w 23"/>
                <a:gd name="T5" fmla="*/ 70 h 70"/>
                <a:gd name="T6" fmla="*/ 12 w 23"/>
                <a:gd name="T7" fmla="*/ 70 h 70"/>
                <a:gd name="T8" fmla="*/ 23 w 23"/>
                <a:gd name="T9" fmla="*/ 70 h 70"/>
                <a:gd name="T10" fmla="*/ 0 60000 65536"/>
                <a:gd name="T11" fmla="*/ 0 60000 65536"/>
                <a:gd name="T12" fmla="*/ 0 60000 65536"/>
                <a:gd name="T13" fmla="*/ 0 60000 65536"/>
                <a:gd name="T14" fmla="*/ 0 60000 65536"/>
                <a:gd name="T15" fmla="*/ 0 w 23"/>
                <a:gd name="T16" fmla="*/ 0 h 70"/>
                <a:gd name="T17" fmla="*/ 23 w 23"/>
                <a:gd name="T18" fmla="*/ 70 h 70"/>
              </a:gdLst>
              <a:ahLst/>
              <a:cxnLst>
                <a:cxn ang="T10">
                  <a:pos x="T0" y="T1"/>
                </a:cxn>
                <a:cxn ang="T11">
                  <a:pos x="T2" y="T3"/>
                </a:cxn>
                <a:cxn ang="T12">
                  <a:pos x="T4" y="T5"/>
                </a:cxn>
                <a:cxn ang="T13">
                  <a:pos x="T6" y="T7"/>
                </a:cxn>
                <a:cxn ang="T14">
                  <a:pos x="T8" y="T9"/>
                </a:cxn>
              </a:cxnLst>
              <a:rect l="T15" t="T16" r="T17" b="T18"/>
              <a:pathLst>
                <a:path w="23" h="70">
                  <a:moveTo>
                    <a:pt x="23" y="70"/>
                  </a:moveTo>
                  <a:lnTo>
                    <a:pt x="12" y="0"/>
                  </a:lnTo>
                  <a:lnTo>
                    <a:pt x="0" y="70"/>
                  </a:lnTo>
                  <a:lnTo>
                    <a:pt x="12" y="70"/>
                  </a:lnTo>
                  <a:lnTo>
                    <a:pt x="23" y="70"/>
                  </a:lnTo>
                  <a:close/>
                </a:path>
              </a:pathLst>
            </a:custGeom>
            <a:solidFill>
              <a:srgbClr val="000000"/>
            </a:solidFill>
            <a:ln w="0">
              <a:solidFill>
                <a:srgbClr val="000000"/>
              </a:solidFill>
              <a:round/>
              <a:headEnd/>
              <a:tailEnd/>
            </a:ln>
          </p:spPr>
          <p:txBody>
            <a:bodyPr/>
            <a:lstStyle/>
            <a:p>
              <a:endParaRPr lang="en-IN"/>
            </a:p>
          </p:txBody>
        </p:sp>
        <p:sp>
          <p:nvSpPr>
            <p:cNvPr id="35875" name="Freeform 31"/>
            <p:cNvSpPr>
              <a:spLocks/>
            </p:cNvSpPr>
            <p:nvPr/>
          </p:nvSpPr>
          <p:spPr bwMode="auto">
            <a:xfrm>
              <a:off x="1420" y="1988"/>
              <a:ext cx="1908" cy="244"/>
            </a:xfrm>
            <a:custGeom>
              <a:avLst/>
              <a:gdLst>
                <a:gd name="T0" fmla="*/ 3004576 w 164"/>
                <a:gd name="T1" fmla="*/ 54946 h 21"/>
                <a:gd name="T2" fmla="*/ 3004576 w 164"/>
                <a:gd name="T3" fmla="*/ 382731 h 21"/>
                <a:gd name="T4" fmla="*/ 659842 w 164"/>
                <a:gd name="T5" fmla="*/ 382731 h 21"/>
                <a:gd name="T6" fmla="*/ 659842 w 164"/>
                <a:gd name="T7" fmla="*/ 0 h 21"/>
                <a:gd name="T8" fmla="*/ 0 w 164"/>
                <a:gd name="T9" fmla="*/ 0 h 21"/>
                <a:gd name="T10" fmla="*/ 0 60000 65536"/>
                <a:gd name="T11" fmla="*/ 0 60000 65536"/>
                <a:gd name="T12" fmla="*/ 0 60000 65536"/>
                <a:gd name="T13" fmla="*/ 0 60000 65536"/>
                <a:gd name="T14" fmla="*/ 0 60000 65536"/>
                <a:gd name="T15" fmla="*/ 0 w 164"/>
                <a:gd name="T16" fmla="*/ 0 h 21"/>
                <a:gd name="T17" fmla="*/ 164 w 164"/>
                <a:gd name="T18" fmla="*/ 21 h 21"/>
              </a:gdLst>
              <a:ahLst/>
              <a:cxnLst>
                <a:cxn ang="T10">
                  <a:pos x="T0" y="T1"/>
                </a:cxn>
                <a:cxn ang="T11">
                  <a:pos x="T2" y="T3"/>
                </a:cxn>
                <a:cxn ang="T12">
                  <a:pos x="T4" y="T5"/>
                </a:cxn>
                <a:cxn ang="T13">
                  <a:pos x="T6" y="T7"/>
                </a:cxn>
                <a:cxn ang="T14">
                  <a:pos x="T8" y="T9"/>
                </a:cxn>
              </a:cxnLst>
              <a:rect l="T15" t="T16" r="T17" b="T18"/>
              <a:pathLst>
                <a:path w="164" h="21">
                  <a:moveTo>
                    <a:pt x="164" y="3"/>
                  </a:moveTo>
                  <a:lnTo>
                    <a:pt x="164" y="21"/>
                  </a:lnTo>
                  <a:lnTo>
                    <a:pt x="36" y="21"/>
                  </a:lnTo>
                  <a:lnTo>
                    <a:pt x="36"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6" name="Freeform 32"/>
            <p:cNvSpPr>
              <a:spLocks/>
            </p:cNvSpPr>
            <p:nvPr/>
          </p:nvSpPr>
          <p:spPr bwMode="auto">
            <a:xfrm>
              <a:off x="4502" y="1941"/>
              <a:ext cx="35" cy="70"/>
            </a:xfrm>
            <a:custGeom>
              <a:avLst/>
              <a:gdLst>
                <a:gd name="T0" fmla="*/ 55533 w 3"/>
                <a:gd name="T1" fmla="*/ 111207 h 6"/>
                <a:gd name="T2" fmla="*/ 36482 w 3"/>
                <a:gd name="T3" fmla="*/ 0 h 6"/>
                <a:gd name="T4" fmla="*/ 0 w 3"/>
                <a:gd name="T5" fmla="*/ 111207 h 6"/>
                <a:gd name="T6" fmla="*/ 36482 w 3"/>
                <a:gd name="T7" fmla="*/ 111207 h 6"/>
                <a:gd name="T8" fmla="*/ 55533 w 3"/>
                <a:gd name="T9" fmla="*/ 111207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2" y="0"/>
                  </a:lnTo>
                  <a:lnTo>
                    <a:pt x="0" y="6"/>
                  </a:lnTo>
                  <a:lnTo>
                    <a:pt x="2" y="6"/>
                  </a:lnTo>
                  <a:lnTo>
                    <a:pt x="3"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7" name="Freeform 33"/>
            <p:cNvSpPr>
              <a:spLocks/>
            </p:cNvSpPr>
            <p:nvPr/>
          </p:nvSpPr>
          <p:spPr bwMode="auto">
            <a:xfrm>
              <a:off x="4502" y="1941"/>
              <a:ext cx="35" cy="70"/>
            </a:xfrm>
            <a:custGeom>
              <a:avLst/>
              <a:gdLst>
                <a:gd name="T0" fmla="*/ 35 w 35"/>
                <a:gd name="T1" fmla="*/ 70 h 70"/>
                <a:gd name="T2" fmla="*/ 24 w 35"/>
                <a:gd name="T3" fmla="*/ 0 h 70"/>
                <a:gd name="T4" fmla="*/ 0 w 35"/>
                <a:gd name="T5" fmla="*/ 70 h 70"/>
                <a:gd name="T6" fmla="*/ 24 w 35"/>
                <a:gd name="T7" fmla="*/ 70 h 70"/>
                <a:gd name="T8" fmla="*/ 35 w 35"/>
                <a:gd name="T9" fmla="*/ 70 h 70"/>
                <a:gd name="T10" fmla="*/ 0 60000 65536"/>
                <a:gd name="T11" fmla="*/ 0 60000 65536"/>
                <a:gd name="T12" fmla="*/ 0 60000 65536"/>
                <a:gd name="T13" fmla="*/ 0 60000 65536"/>
                <a:gd name="T14" fmla="*/ 0 60000 65536"/>
                <a:gd name="T15" fmla="*/ 0 w 35"/>
                <a:gd name="T16" fmla="*/ 0 h 70"/>
                <a:gd name="T17" fmla="*/ 35 w 35"/>
                <a:gd name="T18" fmla="*/ 70 h 70"/>
              </a:gdLst>
              <a:ahLst/>
              <a:cxnLst>
                <a:cxn ang="T10">
                  <a:pos x="T0" y="T1"/>
                </a:cxn>
                <a:cxn ang="T11">
                  <a:pos x="T2" y="T3"/>
                </a:cxn>
                <a:cxn ang="T12">
                  <a:pos x="T4" y="T5"/>
                </a:cxn>
                <a:cxn ang="T13">
                  <a:pos x="T6" y="T7"/>
                </a:cxn>
                <a:cxn ang="T14">
                  <a:pos x="T8" y="T9"/>
                </a:cxn>
              </a:cxnLst>
              <a:rect l="T15" t="T16" r="T17" b="T18"/>
              <a:pathLst>
                <a:path w="35" h="70">
                  <a:moveTo>
                    <a:pt x="35" y="70"/>
                  </a:moveTo>
                  <a:lnTo>
                    <a:pt x="24" y="0"/>
                  </a:lnTo>
                  <a:lnTo>
                    <a:pt x="0" y="70"/>
                  </a:lnTo>
                  <a:lnTo>
                    <a:pt x="24" y="70"/>
                  </a:lnTo>
                  <a:lnTo>
                    <a:pt x="35" y="70"/>
                  </a:lnTo>
                  <a:close/>
                </a:path>
              </a:pathLst>
            </a:custGeom>
            <a:solidFill>
              <a:srgbClr val="000000"/>
            </a:solidFill>
            <a:ln w="0">
              <a:solidFill>
                <a:srgbClr val="000000"/>
              </a:solidFill>
              <a:round/>
              <a:headEnd/>
              <a:tailEnd/>
            </a:ln>
          </p:spPr>
          <p:txBody>
            <a:bodyPr/>
            <a:lstStyle/>
            <a:p>
              <a:endParaRPr lang="en-IN"/>
            </a:p>
          </p:txBody>
        </p:sp>
        <p:sp>
          <p:nvSpPr>
            <p:cNvPr id="35878" name="Freeform 34"/>
            <p:cNvSpPr>
              <a:spLocks/>
            </p:cNvSpPr>
            <p:nvPr/>
          </p:nvSpPr>
          <p:spPr bwMode="auto">
            <a:xfrm>
              <a:off x="1420" y="2023"/>
              <a:ext cx="3106" cy="291"/>
            </a:xfrm>
            <a:custGeom>
              <a:avLst/>
              <a:gdLst>
                <a:gd name="T0" fmla="*/ 4889589 w 267"/>
                <a:gd name="T1" fmla="*/ 0 h 25"/>
                <a:gd name="T2" fmla="*/ 4889589 w 267"/>
                <a:gd name="T3" fmla="*/ 458907 h 25"/>
                <a:gd name="T4" fmla="*/ 458083 w 267"/>
                <a:gd name="T5" fmla="*/ 458907 h 25"/>
                <a:gd name="T6" fmla="*/ 458083 w 267"/>
                <a:gd name="T7" fmla="*/ 127772 h 25"/>
                <a:gd name="T8" fmla="*/ 0 w 267"/>
                <a:gd name="T9" fmla="*/ 127772 h 25"/>
                <a:gd name="T10" fmla="*/ 0 60000 65536"/>
                <a:gd name="T11" fmla="*/ 0 60000 65536"/>
                <a:gd name="T12" fmla="*/ 0 60000 65536"/>
                <a:gd name="T13" fmla="*/ 0 60000 65536"/>
                <a:gd name="T14" fmla="*/ 0 60000 65536"/>
                <a:gd name="T15" fmla="*/ 0 w 267"/>
                <a:gd name="T16" fmla="*/ 0 h 25"/>
                <a:gd name="T17" fmla="*/ 267 w 267"/>
                <a:gd name="T18" fmla="*/ 25 h 25"/>
              </a:gdLst>
              <a:ahLst/>
              <a:cxnLst>
                <a:cxn ang="T10">
                  <a:pos x="T0" y="T1"/>
                </a:cxn>
                <a:cxn ang="T11">
                  <a:pos x="T2" y="T3"/>
                </a:cxn>
                <a:cxn ang="T12">
                  <a:pos x="T4" y="T5"/>
                </a:cxn>
                <a:cxn ang="T13">
                  <a:pos x="T6" y="T7"/>
                </a:cxn>
                <a:cxn ang="T14">
                  <a:pos x="T8" y="T9"/>
                </a:cxn>
              </a:cxnLst>
              <a:rect l="T15" t="T16" r="T17" b="T18"/>
              <a:pathLst>
                <a:path w="267" h="25">
                  <a:moveTo>
                    <a:pt x="267" y="0"/>
                  </a:moveTo>
                  <a:lnTo>
                    <a:pt x="267" y="25"/>
                  </a:lnTo>
                  <a:lnTo>
                    <a:pt x="25" y="25"/>
                  </a:lnTo>
                  <a:lnTo>
                    <a:pt x="25" y="7"/>
                  </a:lnTo>
                  <a:lnTo>
                    <a:pt x="0" y="7"/>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9" name="Rectangle 35"/>
            <p:cNvSpPr>
              <a:spLocks noChangeArrowheads="1"/>
            </p:cNvSpPr>
            <p:nvPr/>
          </p:nvSpPr>
          <p:spPr bwMode="auto">
            <a:xfrm>
              <a:off x="2502" y="2034"/>
              <a:ext cx="301"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INTA1</a:t>
              </a:r>
              <a:endParaRPr lang="en-US" altLang="en-US" sz="2400">
                <a:latin typeface="Constantia" panose="02030602050306030303" pitchFamily="18" charset="0"/>
              </a:endParaRPr>
            </a:p>
          </p:txBody>
        </p:sp>
        <p:sp>
          <p:nvSpPr>
            <p:cNvPr id="35880" name="Rectangle 36"/>
            <p:cNvSpPr>
              <a:spLocks noChangeArrowheads="1"/>
            </p:cNvSpPr>
            <p:nvPr/>
          </p:nvSpPr>
          <p:spPr bwMode="auto">
            <a:xfrm>
              <a:off x="2490" y="1464"/>
              <a:ext cx="2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I</a:t>
              </a:r>
              <a:endParaRPr lang="en-US" altLang="en-US" sz="2400">
                <a:latin typeface="Constantia" panose="02030602050306030303" pitchFamily="18" charset="0"/>
              </a:endParaRPr>
            </a:p>
          </p:txBody>
        </p:sp>
        <p:sp>
          <p:nvSpPr>
            <p:cNvPr id="35881" name="Rectangle 37"/>
            <p:cNvSpPr>
              <a:spLocks noChangeArrowheads="1"/>
            </p:cNvSpPr>
            <p:nvPr/>
          </p:nvSpPr>
          <p:spPr bwMode="auto">
            <a:xfrm>
              <a:off x="2525" y="1464"/>
              <a:ext cx="75"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N</a:t>
              </a:r>
              <a:endParaRPr lang="en-US" altLang="en-US" sz="2400">
                <a:latin typeface="Constantia" panose="02030602050306030303" pitchFamily="18" charset="0"/>
              </a:endParaRPr>
            </a:p>
          </p:txBody>
        </p:sp>
        <p:sp>
          <p:nvSpPr>
            <p:cNvPr id="35882" name="Rectangle 38"/>
            <p:cNvSpPr>
              <a:spLocks noChangeArrowheads="1"/>
            </p:cNvSpPr>
            <p:nvPr/>
          </p:nvSpPr>
          <p:spPr bwMode="auto">
            <a:xfrm>
              <a:off x="2607" y="1464"/>
              <a:ext cx="64"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T</a:t>
              </a:r>
              <a:endParaRPr lang="en-US" altLang="en-US" sz="2400">
                <a:latin typeface="Constantia" panose="02030602050306030303" pitchFamily="18" charset="0"/>
              </a:endParaRPr>
            </a:p>
          </p:txBody>
        </p:sp>
        <p:sp>
          <p:nvSpPr>
            <p:cNvPr id="35883" name="Rectangle 39"/>
            <p:cNvSpPr>
              <a:spLocks noChangeArrowheads="1"/>
            </p:cNvSpPr>
            <p:nvPr/>
          </p:nvSpPr>
          <p:spPr bwMode="auto">
            <a:xfrm>
              <a:off x="2676" y="1464"/>
              <a:ext cx="76"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R</a:t>
              </a:r>
              <a:endParaRPr lang="en-US" altLang="en-US" sz="2400">
                <a:latin typeface="Constantia" panose="02030602050306030303" pitchFamily="18" charset="0"/>
              </a:endParaRPr>
            </a:p>
          </p:txBody>
        </p:sp>
        <p:sp>
          <p:nvSpPr>
            <p:cNvPr id="35884" name="Rectangle 40"/>
            <p:cNvSpPr>
              <a:spLocks noChangeArrowheads="1"/>
            </p:cNvSpPr>
            <p:nvPr/>
          </p:nvSpPr>
          <p:spPr bwMode="auto">
            <a:xfrm>
              <a:off x="2758" y="1464"/>
              <a:ext cx="5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1</a:t>
              </a:r>
              <a:endParaRPr lang="en-US" altLang="en-US" sz="2400">
                <a:latin typeface="Constantia" panose="02030602050306030303" pitchFamily="18" charset="0"/>
              </a:endParaRPr>
            </a:p>
          </p:txBody>
        </p:sp>
        <p:sp>
          <p:nvSpPr>
            <p:cNvPr id="35885" name="Line 41"/>
            <p:cNvSpPr>
              <a:spLocks noChangeShapeType="1"/>
            </p:cNvSpPr>
            <p:nvPr/>
          </p:nvSpPr>
          <p:spPr bwMode="auto">
            <a:xfrm flipH="1">
              <a:off x="2502" y="1476"/>
              <a:ext cx="233"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5886" name="Rectangle 42"/>
            <p:cNvSpPr>
              <a:spLocks noChangeArrowheads="1"/>
            </p:cNvSpPr>
            <p:nvPr/>
          </p:nvSpPr>
          <p:spPr bwMode="auto">
            <a:xfrm>
              <a:off x="4584" y="1476"/>
              <a:ext cx="2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I</a:t>
              </a:r>
              <a:endParaRPr lang="en-US" altLang="en-US" sz="2400">
                <a:latin typeface="Constantia" panose="02030602050306030303" pitchFamily="18" charset="0"/>
              </a:endParaRPr>
            </a:p>
          </p:txBody>
        </p:sp>
        <p:sp>
          <p:nvSpPr>
            <p:cNvPr id="35887" name="Rectangle 43"/>
            <p:cNvSpPr>
              <a:spLocks noChangeArrowheads="1"/>
            </p:cNvSpPr>
            <p:nvPr/>
          </p:nvSpPr>
          <p:spPr bwMode="auto">
            <a:xfrm>
              <a:off x="4630" y="1476"/>
              <a:ext cx="75"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N</a:t>
              </a:r>
              <a:endParaRPr lang="en-US" altLang="en-US" sz="2400">
                <a:latin typeface="Constantia" panose="02030602050306030303" pitchFamily="18" charset="0"/>
              </a:endParaRPr>
            </a:p>
          </p:txBody>
        </p:sp>
        <p:sp>
          <p:nvSpPr>
            <p:cNvPr id="35888" name="Rectangle 44"/>
            <p:cNvSpPr>
              <a:spLocks noChangeArrowheads="1"/>
            </p:cNvSpPr>
            <p:nvPr/>
          </p:nvSpPr>
          <p:spPr bwMode="auto">
            <a:xfrm>
              <a:off x="4712" y="1476"/>
              <a:ext cx="64"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T</a:t>
              </a:r>
              <a:endParaRPr lang="en-US" altLang="en-US" sz="2400">
                <a:latin typeface="Constantia" panose="02030602050306030303" pitchFamily="18" charset="0"/>
              </a:endParaRPr>
            </a:p>
          </p:txBody>
        </p:sp>
        <p:sp>
          <p:nvSpPr>
            <p:cNvPr id="35889" name="Rectangle 45"/>
            <p:cNvSpPr>
              <a:spLocks noChangeArrowheads="1"/>
            </p:cNvSpPr>
            <p:nvPr/>
          </p:nvSpPr>
          <p:spPr bwMode="auto">
            <a:xfrm>
              <a:off x="4781" y="1476"/>
              <a:ext cx="76"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R</a:t>
              </a:r>
              <a:endParaRPr lang="en-US" altLang="en-US" sz="2400">
                <a:latin typeface="Constantia" panose="02030602050306030303" pitchFamily="18" charset="0"/>
              </a:endParaRPr>
            </a:p>
          </p:txBody>
        </p:sp>
        <p:sp>
          <p:nvSpPr>
            <p:cNvPr id="35890" name="Rectangle 46"/>
            <p:cNvSpPr>
              <a:spLocks noChangeArrowheads="1"/>
            </p:cNvSpPr>
            <p:nvPr/>
          </p:nvSpPr>
          <p:spPr bwMode="auto">
            <a:xfrm>
              <a:off x="4863" y="1476"/>
              <a:ext cx="5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i="1">
                  <a:solidFill>
                    <a:srgbClr val="000000"/>
                  </a:solidFill>
                  <a:latin typeface="Nimbus Roman No9 L" charset="0"/>
                </a:rPr>
                <a:t>p</a:t>
              </a:r>
              <a:endParaRPr lang="en-US" altLang="en-US" sz="2400">
                <a:latin typeface="Constantia" panose="02030602050306030303" pitchFamily="18" charset="0"/>
              </a:endParaRPr>
            </a:p>
          </p:txBody>
        </p:sp>
        <p:sp>
          <p:nvSpPr>
            <p:cNvPr id="35891" name="Line 47"/>
            <p:cNvSpPr>
              <a:spLocks noChangeShapeType="1"/>
            </p:cNvSpPr>
            <p:nvPr/>
          </p:nvSpPr>
          <p:spPr bwMode="auto">
            <a:xfrm flipH="1">
              <a:off x="4595" y="1488"/>
              <a:ext cx="245"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5892" name="Rectangle 48"/>
            <p:cNvSpPr>
              <a:spLocks noChangeArrowheads="1"/>
            </p:cNvSpPr>
            <p:nvPr/>
          </p:nvSpPr>
          <p:spPr bwMode="auto">
            <a:xfrm>
              <a:off x="4607" y="2034"/>
              <a:ext cx="232"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INTA</a:t>
              </a:r>
              <a:endParaRPr lang="en-US" altLang="en-US" sz="2400">
                <a:latin typeface="Constantia" panose="02030602050306030303" pitchFamily="18" charset="0"/>
              </a:endParaRPr>
            </a:p>
          </p:txBody>
        </p:sp>
        <p:sp>
          <p:nvSpPr>
            <p:cNvPr id="35893" name="Rectangle 49"/>
            <p:cNvSpPr>
              <a:spLocks noChangeArrowheads="1"/>
            </p:cNvSpPr>
            <p:nvPr/>
          </p:nvSpPr>
          <p:spPr bwMode="auto">
            <a:xfrm>
              <a:off x="4863" y="2034"/>
              <a:ext cx="5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i="1">
                  <a:solidFill>
                    <a:srgbClr val="000000"/>
                  </a:solidFill>
                  <a:latin typeface="Nimbus Roman No9 L" charset="0"/>
                </a:rPr>
                <a:t>p</a:t>
              </a:r>
              <a:endParaRPr lang="en-US" altLang="en-US" sz="2400">
                <a:latin typeface="Constantia" panose="02030602050306030303" pitchFamily="18" charset="0"/>
              </a:endParaRPr>
            </a:p>
          </p:txBody>
        </p:sp>
        <p:sp>
          <p:nvSpPr>
            <p:cNvPr id="35894" name="Freeform 50"/>
            <p:cNvSpPr>
              <a:spLocks/>
            </p:cNvSpPr>
            <p:nvPr/>
          </p:nvSpPr>
          <p:spPr bwMode="auto">
            <a:xfrm>
              <a:off x="3851" y="1802"/>
              <a:ext cx="12" cy="11"/>
            </a:xfrm>
            <a:custGeom>
              <a:avLst/>
              <a:gdLst>
                <a:gd name="T0" fmla="*/ 0 w 1"/>
                <a:gd name="T1" fmla="*/ 0 h 1"/>
                <a:gd name="T2" fmla="*/ 0 w 1"/>
                <a:gd name="T3" fmla="*/ 14641 h 1"/>
                <a:gd name="T4" fmla="*/ 20736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95" name="Freeform 51"/>
            <p:cNvSpPr>
              <a:spLocks/>
            </p:cNvSpPr>
            <p:nvPr/>
          </p:nvSpPr>
          <p:spPr bwMode="auto">
            <a:xfrm>
              <a:off x="3921" y="1802"/>
              <a:ext cx="11" cy="11"/>
            </a:xfrm>
            <a:custGeom>
              <a:avLst/>
              <a:gdLst>
                <a:gd name="T0" fmla="*/ 0 w 1"/>
                <a:gd name="T1" fmla="*/ 0 h 1"/>
                <a:gd name="T2" fmla="*/ 0 w 1"/>
                <a:gd name="T3" fmla="*/ 14641 h 1"/>
                <a:gd name="T4" fmla="*/ 14641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96" name="Freeform 52"/>
            <p:cNvSpPr>
              <a:spLocks/>
            </p:cNvSpPr>
            <p:nvPr/>
          </p:nvSpPr>
          <p:spPr bwMode="auto">
            <a:xfrm>
              <a:off x="3991" y="1802"/>
              <a:ext cx="11" cy="11"/>
            </a:xfrm>
            <a:custGeom>
              <a:avLst/>
              <a:gdLst>
                <a:gd name="T0" fmla="*/ 0 w 1"/>
                <a:gd name="T1" fmla="*/ 0 h 1"/>
                <a:gd name="T2" fmla="*/ 0 w 1"/>
                <a:gd name="T3" fmla="*/ 14641 h 1"/>
                <a:gd name="T4" fmla="*/ 14641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97" name="Rectangle 53"/>
            <p:cNvSpPr>
              <a:spLocks noChangeArrowheads="1"/>
            </p:cNvSpPr>
            <p:nvPr/>
          </p:nvSpPr>
          <p:spPr bwMode="auto">
            <a:xfrm>
              <a:off x="2072" y="1685"/>
              <a:ext cx="721" cy="245"/>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898" name="Rectangle 54"/>
            <p:cNvSpPr>
              <a:spLocks noChangeArrowheads="1"/>
            </p:cNvSpPr>
            <p:nvPr/>
          </p:nvSpPr>
          <p:spPr bwMode="auto">
            <a:xfrm>
              <a:off x="4165" y="1685"/>
              <a:ext cx="709" cy="245"/>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899" name="Rectangle 55"/>
            <p:cNvSpPr>
              <a:spLocks noChangeArrowheads="1"/>
            </p:cNvSpPr>
            <p:nvPr/>
          </p:nvSpPr>
          <p:spPr bwMode="auto">
            <a:xfrm>
              <a:off x="2967" y="1685"/>
              <a:ext cx="721" cy="245"/>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900" name="Rectangle 56"/>
            <p:cNvSpPr>
              <a:spLocks noChangeArrowheads="1"/>
            </p:cNvSpPr>
            <p:nvPr/>
          </p:nvSpPr>
          <p:spPr bwMode="auto">
            <a:xfrm>
              <a:off x="1234" y="1453"/>
              <a:ext cx="186" cy="709"/>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901" name="Rectangle 57"/>
            <p:cNvSpPr>
              <a:spLocks noChangeArrowheads="1"/>
            </p:cNvSpPr>
            <p:nvPr/>
          </p:nvSpPr>
          <p:spPr bwMode="auto">
            <a:xfrm>
              <a:off x="1234" y="1453"/>
              <a:ext cx="186" cy="709"/>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grpSp>
      <p:sp>
        <p:nvSpPr>
          <p:cNvPr id="35844" name="Text Box 58"/>
          <p:cNvSpPr txBox="1">
            <a:spLocks noChangeArrowheads="1"/>
          </p:cNvSpPr>
          <p:nvPr/>
        </p:nvSpPr>
        <p:spPr bwMode="auto">
          <a:xfrm>
            <a:off x="468125" y="3840063"/>
            <a:ext cx="11331949"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Char char="•"/>
            </a:pPr>
            <a:r>
              <a:rPr lang="en-US" altLang="en-US" sz="2400" i="1" dirty="0">
                <a:latin typeface="Constantia" panose="02030602050306030303" pitchFamily="18" charset="0"/>
              </a:rPr>
              <a:t>Each device has a separate interrupt-request and interrupt-acknowledge line. </a:t>
            </a:r>
          </a:p>
          <a:p>
            <a:pPr eaLnBrk="1" hangingPunct="1">
              <a:spcBef>
                <a:spcPct val="0"/>
              </a:spcBef>
              <a:buFontTx/>
              <a:buChar char="•"/>
            </a:pPr>
            <a:r>
              <a:rPr lang="en-US" altLang="en-US" sz="2400" i="1" dirty="0">
                <a:latin typeface="Constantia" panose="02030602050306030303" pitchFamily="18" charset="0"/>
              </a:rPr>
              <a:t>Each interrupt-request line is assigned a different priority level. </a:t>
            </a:r>
          </a:p>
          <a:p>
            <a:pPr eaLnBrk="1" hangingPunct="1">
              <a:spcBef>
                <a:spcPct val="0"/>
              </a:spcBef>
              <a:buFontTx/>
              <a:buChar char="•"/>
            </a:pPr>
            <a:r>
              <a:rPr lang="en-US" altLang="en-US" sz="2400" i="1" dirty="0">
                <a:latin typeface="Constantia" panose="02030602050306030303" pitchFamily="18" charset="0"/>
              </a:rPr>
              <a:t>Interrupt requests received over these lines are sent to </a:t>
            </a:r>
            <a:r>
              <a:rPr lang="en-US" altLang="en-US" sz="2400" i="1" dirty="0">
                <a:solidFill>
                  <a:srgbClr val="FF0000"/>
                </a:solidFill>
                <a:latin typeface="Constantia" panose="02030602050306030303" pitchFamily="18" charset="0"/>
              </a:rPr>
              <a:t>a priority arbitration circuit</a:t>
            </a:r>
          </a:p>
          <a:p>
            <a:pPr eaLnBrk="1" hangingPunct="1">
              <a:spcBef>
                <a:spcPct val="0"/>
              </a:spcBef>
              <a:buFontTx/>
              <a:buNone/>
            </a:pPr>
            <a:r>
              <a:rPr lang="en-US" altLang="en-US" sz="2400" i="1" dirty="0">
                <a:solidFill>
                  <a:srgbClr val="FF0000"/>
                </a:solidFill>
                <a:latin typeface="Constantia" panose="02030602050306030303" pitchFamily="18" charset="0"/>
              </a:rPr>
              <a:t> in the processor. </a:t>
            </a:r>
          </a:p>
          <a:p>
            <a:pPr eaLnBrk="1" hangingPunct="1">
              <a:spcBef>
                <a:spcPct val="0"/>
              </a:spcBef>
              <a:buFontTx/>
              <a:buChar char="•"/>
            </a:pPr>
            <a:r>
              <a:rPr lang="en-US" altLang="en-US" sz="2400" i="1" dirty="0">
                <a:latin typeface="Constantia" panose="02030602050306030303" pitchFamily="18" charset="0"/>
              </a:rPr>
              <a:t>If the interrupt request has a higher priority level than the priority of the processor,</a:t>
            </a:r>
          </a:p>
          <a:p>
            <a:pPr eaLnBrk="1" hangingPunct="1">
              <a:spcBef>
                <a:spcPct val="0"/>
              </a:spcBef>
              <a:buFontTx/>
              <a:buNone/>
            </a:pPr>
            <a:r>
              <a:rPr lang="en-US" altLang="en-US" sz="2400" i="1" dirty="0">
                <a:latin typeface="Constantia" panose="02030602050306030303" pitchFamily="18" charset="0"/>
              </a:rPr>
              <a:t> then the request is accepted.</a:t>
            </a:r>
          </a:p>
        </p:txBody>
      </p:sp>
      <p:sp>
        <p:nvSpPr>
          <p:cNvPr id="59" name="Date Placeholder 58"/>
          <p:cNvSpPr>
            <a:spLocks noGrp="1"/>
          </p:cNvSpPr>
          <p:nvPr>
            <p:ph type="dt" sz="quarter" idx="10"/>
          </p:nvPr>
        </p:nvSpPr>
        <p:spPr/>
        <p:txBody>
          <a:bodyPr/>
          <a:lstStyle/>
          <a:p>
            <a:pPr>
              <a:defRPr/>
            </a:pPr>
            <a:fld id="{ED0F442B-7466-4FD7-9504-82CB46098875}" type="datetime1">
              <a:rPr lang="en-US"/>
              <a:pPr>
                <a:defRPr/>
              </a:pPr>
              <a:t>10/16/2016</a:t>
            </a:fld>
            <a:endParaRPr lang="en-US"/>
          </a:p>
        </p:txBody>
      </p:sp>
      <p:sp>
        <p:nvSpPr>
          <p:cNvPr id="35846" name="Slide Number Placeholder 59"/>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16D5FED5-E8BF-4010-848F-0CBB95E30DBB}" type="slidenum">
              <a:rPr lang="en-US" altLang="en-US" sz="1200">
                <a:solidFill>
                  <a:srgbClr val="898989"/>
                </a:solidFill>
                <a:latin typeface="Arial" panose="020B0604020202020204" pitchFamily="34" charset="0"/>
              </a:rPr>
              <a:pPr>
                <a:spcBef>
                  <a:spcPct val="0"/>
                </a:spcBef>
                <a:buFontTx/>
                <a:buNone/>
              </a:pPr>
              <a:t>20</a:t>
            </a:fld>
            <a:endParaRPr lang="en-US" altLang="en-US" sz="1200">
              <a:solidFill>
                <a:srgbClr val="898989"/>
              </a:solidFill>
              <a:latin typeface="Arial" panose="020B0604020202020204" pitchFamily="34" charset="0"/>
            </a:endParaRPr>
          </a:p>
        </p:txBody>
      </p:sp>
      <p:sp>
        <p:nvSpPr>
          <p:cNvPr id="61" name="Footer Placeholder 60"/>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1074573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97193"/>
          </a:xfrm>
        </p:spPr>
        <p:txBody>
          <a:bodyPr/>
          <a:lstStyle/>
          <a:p>
            <a:r>
              <a:rPr lang="en-IN" dirty="0" smtClean="0"/>
              <a:t>Simultaneous Requests-No separate INTR line</a:t>
            </a:r>
            <a:endParaRPr lang="en-IN" dirty="0"/>
          </a:p>
        </p:txBody>
      </p:sp>
      <p:sp>
        <p:nvSpPr>
          <p:cNvPr id="3" name="Rectangle 3"/>
          <p:cNvSpPr txBox="1">
            <a:spLocks noChangeArrowheads="1"/>
          </p:cNvSpPr>
          <p:nvPr/>
        </p:nvSpPr>
        <p:spPr>
          <a:xfrm>
            <a:off x="457199" y="1600200"/>
            <a:ext cx="11066929" cy="4525963"/>
          </a:xfrm>
          <a:prstGeom prst="rect">
            <a:avLst/>
          </a:prstGeom>
        </p:spPr>
        <p:txBody>
          <a:bodyPr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74320" indent="-274320">
              <a:buClr>
                <a:schemeClr val="accent3"/>
              </a:buClr>
              <a:buFont typeface="Wingdings 2"/>
              <a:buChar char=""/>
              <a:defRPr/>
            </a:pPr>
            <a:r>
              <a:rPr lang="en-US" dirty="0" smtClean="0"/>
              <a:t>Which interrupt request does the processor accept if it receives interrupt requests from </a:t>
            </a:r>
            <a:r>
              <a:rPr lang="en-US" dirty="0" smtClean="0">
                <a:solidFill>
                  <a:srgbClr val="FF0000"/>
                </a:solidFill>
              </a:rPr>
              <a:t>two or more devices simultaneously</a:t>
            </a:r>
            <a:r>
              <a:rPr lang="en-US" dirty="0" smtClean="0"/>
              <a:t>?. </a:t>
            </a:r>
          </a:p>
          <a:p>
            <a:pPr marL="274320" indent="-274320">
              <a:buClr>
                <a:schemeClr val="accent3"/>
              </a:buClr>
              <a:buFont typeface="Wingdings 2"/>
              <a:buChar char=""/>
              <a:defRPr/>
            </a:pPr>
            <a:r>
              <a:rPr lang="en-US" dirty="0" smtClean="0"/>
              <a:t>If the I/O devices are organized in a priority structure, the processor accepts the interrupt request from a device with </a:t>
            </a:r>
            <a:r>
              <a:rPr lang="en-US" dirty="0" smtClean="0">
                <a:solidFill>
                  <a:srgbClr val="FF0000"/>
                </a:solidFill>
              </a:rPr>
              <a:t>higher priority.</a:t>
            </a:r>
          </a:p>
          <a:p>
            <a:pPr marL="640080" lvl="1" indent="-246888">
              <a:buFont typeface="Wingdings 2"/>
              <a:buChar char=""/>
              <a:defRPr/>
            </a:pPr>
            <a:r>
              <a:rPr lang="en-US" dirty="0" smtClean="0">
                <a:solidFill>
                  <a:srgbClr val="00B050"/>
                </a:solidFill>
              </a:rPr>
              <a:t>Each device has its own interrupt request and interrupt acknowledge line. </a:t>
            </a:r>
          </a:p>
          <a:p>
            <a:pPr marL="640080" lvl="1" indent="-246888">
              <a:buFont typeface="Wingdings 2"/>
              <a:buChar char=""/>
              <a:defRPr/>
            </a:pPr>
            <a:r>
              <a:rPr lang="en-US" dirty="0" smtClean="0">
                <a:solidFill>
                  <a:srgbClr val="00B050"/>
                </a:solidFill>
              </a:rPr>
              <a:t>A different priority level is assigned to the interrupt request line of each device.</a:t>
            </a:r>
          </a:p>
          <a:p>
            <a:pPr marL="393192" lvl="1" indent="0">
              <a:buNone/>
              <a:defRPr/>
            </a:pPr>
            <a:endParaRPr lang="en-US" dirty="0" smtClean="0">
              <a:solidFill>
                <a:srgbClr val="00B050"/>
              </a:solidFill>
            </a:endParaRPr>
          </a:p>
          <a:p>
            <a:pPr marL="274320" indent="-274320">
              <a:buClr>
                <a:schemeClr val="accent3"/>
              </a:buClr>
              <a:buFont typeface="Wingdings 2"/>
              <a:buChar char=""/>
              <a:defRPr/>
            </a:pPr>
            <a:r>
              <a:rPr lang="en-US" dirty="0" smtClean="0"/>
              <a:t>However, if the devices share an interrupt request line, </a:t>
            </a:r>
            <a:r>
              <a:rPr lang="en-US" dirty="0" smtClean="0">
                <a:solidFill>
                  <a:srgbClr val="00B050"/>
                </a:solidFill>
              </a:rPr>
              <a:t>then how does the processor decide which interrupt request to accept?  </a:t>
            </a:r>
            <a:endParaRPr lang="en-US" dirty="0">
              <a:solidFill>
                <a:srgbClr val="00B050"/>
              </a:solidFill>
            </a:endParaRPr>
          </a:p>
        </p:txBody>
      </p:sp>
    </p:spTree>
    <p:extLst>
      <p:ext uri="{BB962C8B-B14F-4D97-AF65-F5344CB8AC3E}">
        <p14:creationId xmlns:p14="http://schemas.microsoft.com/office/powerpoint/2010/main" val="42593307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Daisy chain</a:t>
            </a:r>
            <a:endParaRPr lang="en-IN" dirty="0"/>
          </a:p>
        </p:txBody>
      </p:sp>
      <p:sp>
        <p:nvSpPr>
          <p:cNvPr id="3" name="Rectangle 3"/>
          <p:cNvSpPr txBox="1">
            <a:spLocks noChangeArrowheads="1"/>
          </p:cNvSpPr>
          <p:nvPr/>
        </p:nvSpPr>
        <p:spPr>
          <a:xfrm>
            <a:off x="457199" y="1600200"/>
            <a:ext cx="11066929" cy="4525963"/>
          </a:xfrm>
          <a:prstGeom prst="rect">
            <a:avLst/>
          </a:prstGeom>
        </p:spPr>
        <p:txBody>
          <a:bodyPr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74320" indent="-274320">
              <a:buClr>
                <a:schemeClr val="accent3"/>
              </a:buClr>
              <a:buFont typeface="Wingdings 2"/>
              <a:buChar char=""/>
              <a:defRPr/>
            </a:pPr>
            <a:r>
              <a:rPr lang="en-US" sz="3200" dirty="0" smtClean="0">
                <a:solidFill>
                  <a:srgbClr val="00B050"/>
                </a:solidFill>
              </a:rPr>
              <a:t>Polling</a:t>
            </a:r>
          </a:p>
          <a:p>
            <a:pPr marL="274320" indent="-274320">
              <a:buClr>
                <a:schemeClr val="accent3"/>
              </a:buClr>
              <a:buFont typeface="Wingdings 2"/>
              <a:buChar char=""/>
              <a:defRPr/>
            </a:pPr>
            <a:r>
              <a:rPr lang="en-US" sz="3200" dirty="0" smtClean="0">
                <a:solidFill>
                  <a:srgbClr val="00B050"/>
                </a:solidFill>
              </a:rPr>
              <a:t>Vectored Interrupt</a:t>
            </a:r>
          </a:p>
          <a:p>
            <a:pPr marL="274320" indent="-274320">
              <a:buClr>
                <a:schemeClr val="accent3"/>
              </a:buClr>
              <a:buFont typeface="Wingdings 2"/>
              <a:buChar char=""/>
              <a:defRPr/>
            </a:pPr>
            <a:r>
              <a:rPr lang="en-US" sz="3200" dirty="0" smtClean="0">
                <a:solidFill>
                  <a:srgbClr val="FF0000"/>
                </a:solidFill>
              </a:rPr>
              <a:t>Daisy chain</a:t>
            </a:r>
            <a:endParaRPr lang="en-US" sz="3200" dirty="0">
              <a:solidFill>
                <a:srgbClr val="FF0000"/>
              </a:solidFill>
            </a:endParaRPr>
          </a:p>
        </p:txBody>
      </p:sp>
      <p:grpSp>
        <p:nvGrpSpPr>
          <p:cNvPr id="4" name="Group 3"/>
          <p:cNvGrpSpPr>
            <a:grpSpLocks/>
          </p:cNvGrpSpPr>
          <p:nvPr/>
        </p:nvGrpSpPr>
        <p:grpSpPr bwMode="auto">
          <a:xfrm>
            <a:off x="2615827" y="3503987"/>
            <a:ext cx="7334997" cy="1660525"/>
            <a:chOff x="483" y="1067"/>
            <a:chExt cx="3354" cy="552"/>
          </a:xfrm>
        </p:grpSpPr>
        <p:sp>
          <p:nvSpPr>
            <p:cNvPr id="5" name="Rectangle 4"/>
            <p:cNvSpPr>
              <a:spLocks noChangeArrowheads="1"/>
            </p:cNvSpPr>
            <p:nvPr/>
          </p:nvSpPr>
          <p:spPr bwMode="auto">
            <a:xfrm rot="-5400000">
              <a:off x="469" y="1288"/>
              <a:ext cx="341"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Processor</a:t>
              </a:r>
              <a:endParaRPr lang="en-US" altLang="en-US" sz="2400">
                <a:latin typeface="Constantia" panose="02030602050306030303" pitchFamily="18" charset="0"/>
              </a:endParaRPr>
            </a:p>
          </p:txBody>
        </p:sp>
        <p:sp>
          <p:nvSpPr>
            <p:cNvPr id="6" name="Rectangle 5"/>
            <p:cNvSpPr>
              <a:spLocks noChangeArrowheads="1"/>
            </p:cNvSpPr>
            <p:nvPr/>
          </p:nvSpPr>
          <p:spPr bwMode="auto">
            <a:xfrm>
              <a:off x="2335" y="1445"/>
              <a:ext cx="315"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 2</a:t>
              </a:r>
              <a:endParaRPr lang="en-US" altLang="en-US" sz="2400">
                <a:latin typeface="Constantia" panose="02030602050306030303" pitchFamily="18" charset="0"/>
              </a:endParaRPr>
            </a:p>
          </p:txBody>
        </p:sp>
        <p:sp>
          <p:nvSpPr>
            <p:cNvPr id="7" name="Freeform 6"/>
            <p:cNvSpPr>
              <a:spLocks/>
            </p:cNvSpPr>
            <p:nvPr/>
          </p:nvSpPr>
          <p:spPr bwMode="auto">
            <a:xfrm>
              <a:off x="2150" y="1484"/>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8" name="Freeform 7"/>
            <p:cNvSpPr>
              <a:spLocks/>
            </p:cNvSpPr>
            <p:nvPr/>
          </p:nvSpPr>
          <p:spPr bwMode="auto">
            <a:xfrm>
              <a:off x="2150" y="1484"/>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9" name="Line 8"/>
            <p:cNvSpPr>
              <a:spLocks noChangeShapeType="1"/>
            </p:cNvSpPr>
            <p:nvPr/>
          </p:nvSpPr>
          <p:spPr bwMode="auto">
            <a:xfrm flipH="1">
              <a:off x="1850" y="1503"/>
              <a:ext cx="300"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0" name="Freeform 9"/>
            <p:cNvSpPr>
              <a:spLocks/>
            </p:cNvSpPr>
            <p:nvPr/>
          </p:nvSpPr>
          <p:spPr bwMode="auto">
            <a:xfrm>
              <a:off x="1239" y="1484"/>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1" name="Freeform 10"/>
            <p:cNvSpPr>
              <a:spLocks/>
            </p:cNvSpPr>
            <p:nvPr/>
          </p:nvSpPr>
          <p:spPr bwMode="auto">
            <a:xfrm>
              <a:off x="1239" y="1484"/>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12" name="Line 11"/>
            <p:cNvSpPr>
              <a:spLocks noChangeShapeType="1"/>
            </p:cNvSpPr>
            <p:nvPr/>
          </p:nvSpPr>
          <p:spPr bwMode="auto">
            <a:xfrm flipH="1">
              <a:off x="822" y="1503"/>
              <a:ext cx="417"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3" name="Freeform 12"/>
            <p:cNvSpPr>
              <a:spLocks/>
            </p:cNvSpPr>
            <p:nvPr/>
          </p:nvSpPr>
          <p:spPr bwMode="auto">
            <a:xfrm>
              <a:off x="841" y="1183"/>
              <a:ext cx="59" cy="19"/>
            </a:xfrm>
            <a:custGeom>
              <a:avLst/>
              <a:gdLst>
                <a:gd name="T0" fmla="*/ 56080 w 6"/>
                <a:gd name="T1" fmla="*/ 0 h 2"/>
                <a:gd name="T2" fmla="*/ 0 w 6"/>
                <a:gd name="T3" fmla="*/ 8569 h 2"/>
                <a:gd name="T4" fmla="*/ 56080 w 6"/>
                <a:gd name="T5" fmla="*/ 16245 h 2"/>
                <a:gd name="T6" fmla="*/ 56080 w 6"/>
                <a:gd name="T7" fmla="*/ 8569 h 2"/>
                <a:gd name="T8" fmla="*/ 56080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4" name="Freeform 13"/>
            <p:cNvSpPr>
              <a:spLocks/>
            </p:cNvSpPr>
            <p:nvPr/>
          </p:nvSpPr>
          <p:spPr bwMode="auto">
            <a:xfrm>
              <a:off x="841" y="1183"/>
              <a:ext cx="59" cy="19"/>
            </a:xfrm>
            <a:custGeom>
              <a:avLst/>
              <a:gdLst>
                <a:gd name="T0" fmla="*/ 59 w 59"/>
                <a:gd name="T1" fmla="*/ 0 h 19"/>
                <a:gd name="T2" fmla="*/ 0 w 59"/>
                <a:gd name="T3" fmla="*/ 10 h 19"/>
                <a:gd name="T4" fmla="*/ 59 w 59"/>
                <a:gd name="T5" fmla="*/ 19 h 19"/>
                <a:gd name="T6" fmla="*/ 59 w 59"/>
                <a:gd name="T7" fmla="*/ 10 h 19"/>
                <a:gd name="T8" fmla="*/ 59 w 59"/>
                <a:gd name="T9" fmla="*/ 0 h 19"/>
                <a:gd name="T10" fmla="*/ 0 60000 65536"/>
                <a:gd name="T11" fmla="*/ 0 60000 65536"/>
                <a:gd name="T12" fmla="*/ 0 60000 65536"/>
                <a:gd name="T13" fmla="*/ 0 60000 65536"/>
                <a:gd name="T14" fmla="*/ 0 60000 65536"/>
                <a:gd name="T15" fmla="*/ 0 w 59"/>
                <a:gd name="T16" fmla="*/ 0 h 19"/>
                <a:gd name="T17" fmla="*/ 59 w 59"/>
                <a:gd name="T18" fmla="*/ 19 h 19"/>
              </a:gdLst>
              <a:ahLst/>
              <a:cxnLst>
                <a:cxn ang="T10">
                  <a:pos x="T0" y="T1"/>
                </a:cxn>
                <a:cxn ang="T11">
                  <a:pos x="T2" y="T3"/>
                </a:cxn>
                <a:cxn ang="T12">
                  <a:pos x="T4" y="T5"/>
                </a:cxn>
                <a:cxn ang="T13">
                  <a:pos x="T6" y="T7"/>
                </a:cxn>
                <a:cxn ang="T14">
                  <a:pos x="T8" y="T9"/>
                </a:cxn>
              </a:cxnLst>
              <a:rect l="T15" t="T16" r="T17" b="T18"/>
              <a:pathLst>
                <a:path w="59" h="19">
                  <a:moveTo>
                    <a:pt x="59" y="0"/>
                  </a:moveTo>
                  <a:lnTo>
                    <a:pt x="0" y="10"/>
                  </a:lnTo>
                  <a:lnTo>
                    <a:pt x="59" y="19"/>
                  </a:lnTo>
                  <a:lnTo>
                    <a:pt x="59" y="10"/>
                  </a:lnTo>
                  <a:lnTo>
                    <a:pt x="59" y="0"/>
                  </a:lnTo>
                  <a:close/>
                </a:path>
              </a:pathLst>
            </a:custGeom>
            <a:solidFill>
              <a:srgbClr val="000000"/>
            </a:solidFill>
            <a:ln w="0">
              <a:solidFill>
                <a:srgbClr val="000000"/>
              </a:solidFill>
              <a:round/>
              <a:headEnd/>
              <a:tailEnd/>
            </a:ln>
          </p:spPr>
          <p:txBody>
            <a:bodyPr/>
            <a:lstStyle/>
            <a:p>
              <a:endParaRPr lang="en-IN"/>
            </a:p>
          </p:txBody>
        </p:sp>
        <p:sp>
          <p:nvSpPr>
            <p:cNvPr id="15" name="Freeform 14"/>
            <p:cNvSpPr>
              <a:spLocks/>
            </p:cNvSpPr>
            <p:nvPr/>
          </p:nvSpPr>
          <p:spPr bwMode="auto">
            <a:xfrm>
              <a:off x="900" y="1193"/>
              <a:ext cx="2676" cy="184"/>
            </a:xfrm>
            <a:custGeom>
              <a:avLst/>
              <a:gdLst>
                <a:gd name="T0" fmla="*/ 0 w 276"/>
                <a:gd name="T1" fmla="*/ 0 h 19"/>
                <a:gd name="T2" fmla="*/ 2439067 w 276"/>
                <a:gd name="T3" fmla="*/ 0 h 19"/>
                <a:gd name="T4" fmla="*/ 2439067 w 276"/>
                <a:gd name="T5" fmla="*/ 167120 h 19"/>
                <a:gd name="T6" fmla="*/ 0 60000 65536"/>
                <a:gd name="T7" fmla="*/ 0 60000 65536"/>
                <a:gd name="T8" fmla="*/ 0 60000 65536"/>
                <a:gd name="T9" fmla="*/ 0 w 276"/>
                <a:gd name="T10" fmla="*/ 0 h 19"/>
                <a:gd name="T11" fmla="*/ 276 w 276"/>
                <a:gd name="T12" fmla="*/ 19 h 19"/>
              </a:gdLst>
              <a:ahLst/>
              <a:cxnLst>
                <a:cxn ang="T6">
                  <a:pos x="T0" y="T1"/>
                </a:cxn>
                <a:cxn ang="T7">
                  <a:pos x="T2" y="T3"/>
                </a:cxn>
                <a:cxn ang="T8">
                  <a:pos x="T4" y="T5"/>
                </a:cxn>
              </a:cxnLst>
              <a:rect l="T9" t="T10" r="T11" b="T12"/>
              <a:pathLst>
                <a:path w="276" h="19">
                  <a:moveTo>
                    <a:pt x="0" y="0"/>
                  </a:moveTo>
                  <a:lnTo>
                    <a:pt x="276" y="0"/>
                  </a:lnTo>
                  <a:lnTo>
                    <a:pt x="276" y="19"/>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6" name="Line 15"/>
            <p:cNvSpPr>
              <a:spLocks noChangeShapeType="1"/>
            </p:cNvSpPr>
            <p:nvPr/>
          </p:nvSpPr>
          <p:spPr bwMode="auto">
            <a:xfrm>
              <a:off x="2490" y="1193"/>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7" name="Line 16"/>
            <p:cNvSpPr>
              <a:spLocks noChangeShapeType="1"/>
            </p:cNvSpPr>
            <p:nvPr/>
          </p:nvSpPr>
          <p:spPr bwMode="auto">
            <a:xfrm>
              <a:off x="1588" y="1193"/>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8" name="Rectangle 17"/>
            <p:cNvSpPr>
              <a:spLocks noChangeArrowheads="1"/>
            </p:cNvSpPr>
            <p:nvPr/>
          </p:nvSpPr>
          <p:spPr bwMode="auto">
            <a:xfrm>
              <a:off x="2121" y="1067"/>
              <a:ext cx="2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a:t>
              </a:r>
              <a:endParaRPr lang="en-US" altLang="en-US" sz="2400">
                <a:latin typeface="Constantia" panose="02030602050306030303" pitchFamily="18" charset="0"/>
              </a:endParaRPr>
            </a:p>
          </p:txBody>
        </p:sp>
        <p:sp>
          <p:nvSpPr>
            <p:cNvPr id="19" name="Rectangle 18"/>
            <p:cNvSpPr>
              <a:spLocks noChangeArrowheads="1"/>
            </p:cNvSpPr>
            <p:nvPr/>
          </p:nvSpPr>
          <p:spPr bwMode="auto">
            <a:xfrm>
              <a:off x="2160" y="1067"/>
              <a:ext cx="6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N</a:t>
              </a:r>
              <a:endParaRPr lang="en-US" altLang="en-US" sz="2400">
                <a:latin typeface="Constantia" panose="02030602050306030303" pitchFamily="18" charset="0"/>
              </a:endParaRPr>
            </a:p>
          </p:txBody>
        </p:sp>
        <p:sp>
          <p:nvSpPr>
            <p:cNvPr id="20" name="Rectangle 19"/>
            <p:cNvSpPr>
              <a:spLocks noChangeArrowheads="1"/>
            </p:cNvSpPr>
            <p:nvPr/>
          </p:nvSpPr>
          <p:spPr bwMode="auto">
            <a:xfrm>
              <a:off x="2228" y="1067"/>
              <a:ext cx="5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T</a:t>
              </a:r>
              <a:endParaRPr lang="en-US" altLang="en-US" sz="2400">
                <a:latin typeface="Constantia" panose="02030602050306030303" pitchFamily="18" charset="0"/>
              </a:endParaRPr>
            </a:p>
          </p:txBody>
        </p:sp>
        <p:sp>
          <p:nvSpPr>
            <p:cNvPr id="21" name="Rectangle 20"/>
            <p:cNvSpPr>
              <a:spLocks noChangeArrowheads="1"/>
            </p:cNvSpPr>
            <p:nvPr/>
          </p:nvSpPr>
          <p:spPr bwMode="auto">
            <a:xfrm>
              <a:off x="2286" y="1067"/>
              <a:ext cx="5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R</a:t>
              </a:r>
              <a:endParaRPr lang="en-US" altLang="en-US" sz="2400">
                <a:latin typeface="Constantia" panose="02030602050306030303" pitchFamily="18" charset="0"/>
              </a:endParaRPr>
            </a:p>
          </p:txBody>
        </p:sp>
        <p:sp>
          <p:nvSpPr>
            <p:cNvPr id="22" name="Line 21"/>
            <p:cNvSpPr>
              <a:spLocks noChangeShapeType="1"/>
            </p:cNvSpPr>
            <p:nvPr/>
          </p:nvSpPr>
          <p:spPr bwMode="auto">
            <a:xfrm flipH="1">
              <a:off x="2131" y="1076"/>
              <a:ext cx="204"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3" name="Rectangle 22"/>
            <p:cNvSpPr>
              <a:spLocks noChangeArrowheads="1"/>
            </p:cNvSpPr>
            <p:nvPr/>
          </p:nvSpPr>
          <p:spPr bwMode="auto">
            <a:xfrm>
              <a:off x="967" y="1513"/>
              <a:ext cx="211"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INTA</a:t>
              </a:r>
              <a:endParaRPr lang="en-US" altLang="en-US" sz="2400">
                <a:latin typeface="Constantia" panose="02030602050306030303" pitchFamily="18" charset="0"/>
              </a:endParaRPr>
            </a:p>
          </p:txBody>
        </p:sp>
        <p:sp>
          <p:nvSpPr>
            <p:cNvPr id="24" name="Rectangle 23"/>
            <p:cNvSpPr>
              <a:spLocks noChangeArrowheads="1"/>
            </p:cNvSpPr>
            <p:nvPr/>
          </p:nvSpPr>
          <p:spPr bwMode="auto">
            <a:xfrm>
              <a:off x="2218" y="1377"/>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25" name="Line 24"/>
            <p:cNvSpPr>
              <a:spLocks noChangeShapeType="1"/>
            </p:cNvSpPr>
            <p:nvPr/>
          </p:nvSpPr>
          <p:spPr bwMode="auto">
            <a:xfrm flipH="1">
              <a:off x="2751" y="1503"/>
              <a:ext cx="165"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6" name="Freeform 25"/>
            <p:cNvSpPr>
              <a:spLocks/>
            </p:cNvSpPr>
            <p:nvPr/>
          </p:nvSpPr>
          <p:spPr bwMode="auto">
            <a:xfrm>
              <a:off x="3236" y="1484"/>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7" name="Freeform 26"/>
            <p:cNvSpPr>
              <a:spLocks/>
            </p:cNvSpPr>
            <p:nvPr/>
          </p:nvSpPr>
          <p:spPr bwMode="auto">
            <a:xfrm>
              <a:off x="3236" y="1484"/>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28" name="Line 27"/>
            <p:cNvSpPr>
              <a:spLocks noChangeShapeType="1"/>
            </p:cNvSpPr>
            <p:nvPr/>
          </p:nvSpPr>
          <p:spPr bwMode="auto">
            <a:xfrm flipH="1">
              <a:off x="3139" y="1503"/>
              <a:ext cx="87"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9" name="Freeform 28"/>
            <p:cNvSpPr>
              <a:spLocks/>
            </p:cNvSpPr>
            <p:nvPr/>
          </p:nvSpPr>
          <p:spPr bwMode="auto">
            <a:xfrm>
              <a:off x="3071" y="1493"/>
              <a:ext cx="20" cy="20"/>
            </a:xfrm>
            <a:custGeom>
              <a:avLst/>
              <a:gdLst>
                <a:gd name="T0" fmla="*/ 10 w 20"/>
                <a:gd name="T1" fmla="*/ 10 h 20"/>
                <a:gd name="T2" fmla="*/ 20 w 20"/>
                <a:gd name="T3" fmla="*/ 10 h 20"/>
                <a:gd name="T4" fmla="*/ 20 w 20"/>
                <a:gd name="T5" fmla="*/ 0 h 20"/>
                <a:gd name="T6" fmla="*/ 10 w 20"/>
                <a:gd name="T7" fmla="*/ 0 h 20"/>
                <a:gd name="T8" fmla="*/ 0 w 20"/>
                <a:gd name="T9" fmla="*/ 0 h 20"/>
                <a:gd name="T10" fmla="*/ 0 w 20"/>
                <a:gd name="T11" fmla="*/ 10 h 20"/>
                <a:gd name="T12" fmla="*/ 0 w 20"/>
                <a:gd name="T13" fmla="*/ 20 h 20"/>
                <a:gd name="T14" fmla="*/ 10 w 20"/>
                <a:gd name="T15" fmla="*/ 20 h 20"/>
                <a:gd name="T16" fmla="*/ 20 w 20"/>
                <a:gd name="T17" fmla="*/ 20 h 20"/>
                <a:gd name="T18" fmla="*/ 20 w 20"/>
                <a:gd name="T19" fmla="*/ 10 h 20"/>
                <a:gd name="T20" fmla="*/ 10 w 20"/>
                <a:gd name="T21" fmla="*/ 10 h 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
                <a:gd name="T34" fmla="*/ 0 h 20"/>
                <a:gd name="T35" fmla="*/ 20 w 20"/>
                <a:gd name="T36" fmla="*/ 20 h 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 h="20">
                  <a:moveTo>
                    <a:pt x="10" y="10"/>
                  </a:moveTo>
                  <a:lnTo>
                    <a:pt x="20" y="10"/>
                  </a:lnTo>
                  <a:lnTo>
                    <a:pt x="20" y="0"/>
                  </a:lnTo>
                  <a:lnTo>
                    <a:pt x="10" y="0"/>
                  </a:lnTo>
                  <a:lnTo>
                    <a:pt x="0" y="0"/>
                  </a:lnTo>
                  <a:lnTo>
                    <a:pt x="0" y="10"/>
                  </a:lnTo>
                  <a:lnTo>
                    <a:pt x="0" y="20"/>
                  </a:lnTo>
                  <a:lnTo>
                    <a:pt x="10" y="20"/>
                  </a:lnTo>
                  <a:lnTo>
                    <a:pt x="20" y="20"/>
                  </a:lnTo>
                  <a:lnTo>
                    <a:pt x="20" y="10"/>
                  </a:lnTo>
                  <a:lnTo>
                    <a:pt x="10" y="10"/>
                  </a:lnTo>
                  <a:close/>
                </a:path>
              </a:pathLst>
            </a:custGeom>
            <a:solidFill>
              <a:srgbClr val="000000"/>
            </a:solidFill>
            <a:ln w="0">
              <a:solidFill>
                <a:srgbClr val="000000"/>
              </a:solidFill>
              <a:round/>
              <a:headEnd/>
              <a:tailEnd/>
            </a:ln>
          </p:spPr>
          <p:txBody>
            <a:bodyPr/>
            <a:lstStyle/>
            <a:p>
              <a:endParaRPr lang="en-IN"/>
            </a:p>
          </p:txBody>
        </p:sp>
        <p:sp>
          <p:nvSpPr>
            <p:cNvPr id="30" name="Freeform 29"/>
            <p:cNvSpPr>
              <a:spLocks/>
            </p:cNvSpPr>
            <p:nvPr/>
          </p:nvSpPr>
          <p:spPr bwMode="auto">
            <a:xfrm>
              <a:off x="3081" y="1493"/>
              <a:ext cx="10" cy="10"/>
            </a:xfrm>
            <a:custGeom>
              <a:avLst/>
              <a:gdLst>
                <a:gd name="T0" fmla="*/ 10000 w 1"/>
                <a:gd name="T1" fmla="*/ 0 h 1"/>
                <a:gd name="T2" fmla="*/ 0 w 1"/>
                <a:gd name="T3" fmla="*/ 0 h 1"/>
                <a:gd name="T4" fmla="*/ 0 w 1"/>
                <a:gd name="T5" fmla="*/ 0 h 1"/>
                <a:gd name="T6" fmla="*/ 0 w 1"/>
                <a:gd name="T7" fmla="*/ 10000 h 1"/>
                <a:gd name="T8" fmla="*/ 1000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1" name="Freeform 30"/>
            <p:cNvSpPr>
              <a:spLocks/>
            </p:cNvSpPr>
            <p:nvPr/>
          </p:nvSpPr>
          <p:spPr bwMode="auto">
            <a:xfrm>
              <a:off x="3023" y="1493"/>
              <a:ext cx="19" cy="20"/>
            </a:xfrm>
            <a:custGeom>
              <a:avLst/>
              <a:gdLst>
                <a:gd name="T0" fmla="*/ 10 w 19"/>
                <a:gd name="T1" fmla="*/ 10 h 20"/>
                <a:gd name="T2" fmla="*/ 19 w 19"/>
                <a:gd name="T3" fmla="*/ 10 h 20"/>
                <a:gd name="T4" fmla="*/ 19 w 19"/>
                <a:gd name="T5" fmla="*/ 0 h 20"/>
                <a:gd name="T6" fmla="*/ 10 w 19"/>
                <a:gd name="T7" fmla="*/ 0 h 20"/>
                <a:gd name="T8" fmla="*/ 0 w 19"/>
                <a:gd name="T9" fmla="*/ 0 h 20"/>
                <a:gd name="T10" fmla="*/ 0 w 19"/>
                <a:gd name="T11" fmla="*/ 10 h 20"/>
                <a:gd name="T12" fmla="*/ 0 w 19"/>
                <a:gd name="T13" fmla="*/ 20 h 20"/>
                <a:gd name="T14" fmla="*/ 10 w 19"/>
                <a:gd name="T15" fmla="*/ 20 h 20"/>
                <a:gd name="T16" fmla="*/ 19 w 19"/>
                <a:gd name="T17" fmla="*/ 20 h 20"/>
                <a:gd name="T18" fmla="*/ 19 w 19"/>
                <a:gd name="T19" fmla="*/ 10 h 20"/>
                <a:gd name="T20" fmla="*/ 10 w 19"/>
                <a:gd name="T21" fmla="*/ 10 h 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9"/>
                <a:gd name="T34" fmla="*/ 0 h 20"/>
                <a:gd name="T35" fmla="*/ 19 w 19"/>
                <a:gd name="T36" fmla="*/ 20 h 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9" h="20">
                  <a:moveTo>
                    <a:pt x="10" y="10"/>
                  </a:moveTo>
                  <a:lnTo>
                    <a:pt x="19" y="10"/>
                  </a:lnTo>
                  <a:lnTo>
                    <a:pt x="19" y="0"/>
                  </a:lnTo>
                  <a:lnTo>
                    <a:pt x="10" y="0"/>
                  </a:lnTo>
                  <a:lnTo>
                    <a:pt x="0" y="0"/>
                  </a:lnTo>
                  <a:lnTo>
                    <a:pt x="0" y="10"/>
                  </a:lnTo>
                  <a:lnTo>
                    <a:pt x="0" y="20"/>
                  </a:lnTo>
                  <a:lnTo>
                    <a:pt x="10" y="20"/>
                  </a:lnTo>
                  <a:lnTo>
                    <a:pt x="19" y="20"/>
                  </a:lnTo>
                  <a:lnTo>
                    <a:pt x="19" y="10"/>
                  </a:lnTo>
                  <a:lnTo>
                    <a:pt x="10" y="10"/>
                  </a:lnTo>
                  <a:close/>
                </a:path>
              </a:pathLst>
            </a:custGeom>
            <a:solidFill>
              <a:srgbClr val="000000"/>
            </a:solidFill>
            <a:ln w="0">
              <a:solidFill>
                <a:srgbClr val="000000"/>
              </a:solidFill>
              <a:round/>
              <a:headEnd/>
              <a:tailEnd/>
            </a:ln>
          </p:spPr>
          <p:txBody>
            <a:bodyPr/>
            <a:lstStyle/>
            <a:p>
              <a:endParaRPr lang="en-IN"/>
            </a:p>
          </p:txBody>
        </p:sp>
        <p:sp>
          <p:nvSpPr>
            <p:cNvPr id="32" name="Freeform 31"/>
            <p:cNvSpPr>
              <a:spLocks/>
            </p:cNvSpPr>
            <p:nvPr/>
          </p:nvSpPr>
          <p:spPr bwMode="auto">
            <a:xfrm>
              <a:off x="3033" y="1493"/>
              <a:ext cx="9" cy="10"/>
            </a:xfrm>
            <a:custGeom>
              <a:avLst/>
              <a:gdLst>
                <a:gd name="T0" fmla="*/ 6561 w 1"/>
                <a:gd name="T1" fmla="*/ 0 h 1"/>
                <a:gd name="T2" fmla="*/ 0 w 1"/>
                <a:gd name="T3" fmla="*/ 0 h 1"/>
                <a:gd name="T4" fmla="*/ 0 w 1"/>
                <a:gd name="T5" fmla="*/ 0 h 1"/>
                <a:gd name="T6" fmla="*/ 0 w 1"/>
                <a:gd name="T7" fmla="*/ 10000 h 1"/>
                <a:gd name="T8" fmla="*/ 6561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3" name="Freeform 32"/>
            <p:cNvSpPr>
              <a:spLocks/>
            </p:cNvSpPr>
            <p:nvPr/>
          </p:nvSpPr>
          <p:spPr bwMode="auto">
            <a:xfrm>
              <a:off x="2974" y="1493"/>
              <a:ext cx="20" cy="20"/>
            </a:xfrm>
            <a:custGeom>
              <a:avLst/>
              <a:gdLst>
                <a:gd name="T0" fmla="*/ 10 w 20"/>
                <a:gd name="T1" fmla="*/ 10 h 20"/>
                <a:gd name="T2" fmla="*/ 20 w 20"/>
                <a:gd name="T3" fmla="*/ 10 h 20"/>
                <a:gd name="T4" fmla="*/ 20 w 20"/>
                <a:gd name="T5" fmla="*/ 0 h 20"/>
                <a:gd name="T6" fmla="*/ 10 w 20"/>
                <a:gd name="T7" fmla="*/ 0 h 20"/>
                <a:gd name="T8" fmla="*/ 0 w 20"/>
                <a:gd name="T9" fmla="*/ 0 h 20"/>
                <a:gd name="T10" fmla="*/ 0 w 20"/>
                <a:gd name="T11" fmla="*/ 10 h 20"/>
                <a:gd name="T12" fmla="*/ 0 w 20"/>
                <a:gd name="T13" fmla="*/ 20 h 20"/>
                <a:gd name="T14" fmla="*/ 10 w 20"/>
                <a:gd name="T15" fmla="*/ 20 h 20"/>
                <a:gd name="T16" fmla="*/ 20 w 20"/>
                <a:gd name="T17" fmla="*/ 20 h 20"/>
                <a:gd name="T18" fmla="*/ 20 w 20"/>
                <a:gd name="T19" fmla="*/ 10 h 20"/>
                <a:gd name="T20" fmla="*/ 10 w 20"/>
                <a:gd name="T21" fmla="*/ 10 h 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
                <a:gd name="T34" fmla="*/ 0 h 20"/>
                <a:gd name="T35" fmla="*/ 20 w 20"/>
                <a:gd name="T36" fmla="*/ 20 h 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 h="20">
                  <a:moveTo>
                    <a:pt x="10" y="10"/>
                  </a:moveTo>
                  <a:lnTo>
                    <a:pt x="20" y="10"/>
                  </a:lnTo>
                  <a:lnTo>
                    <a:pt x="20" y="0"/>
                  </a:lnTo>
                  <a:lnTo>
                    <a:pt x="10" y="0"/>
                  </a:lnTo>
                  <a:lnTo>
                    <a:pt x="0" y="0"/>
                  </a:lnTo>
                  <a:lnTo>
                    <a:pt x="0" y="10"/>
                  </a:lnTo>
                  <a:lnTo>
                    <a:pt x="0" y="20"/>
                  </a:lnTo>
                  <a:lnTo>
                    <a:pt x="10" y="20"/>
                  </a:lnTo>
                  <a:lnTo>
                    <a:pt x="20" y="20"/>
                  </a:lnTo>
                  <a:lnTo>
                    <a:pt x="20" y="10"/>
                  </a:lnTo>
                  <a:lnTo>
                    <a:pt x="10" y="10"/>
                  </a:lnTo>
                  <a:close/>
                </a:path>
              </a:pathLst>
            </a:custGeom>
            <a:solidFill>
              <a:srgbClr val="000000"/>
            </a:solidFill>
            <a:ln w="0">
              <a:solidFill>
                <a:srgbClr val="000000"/>
              </a:solidFill>
              <a:round/>
              <a:headEnd/>
              <a:tailEnd/>
            </a:ln>
          </p:spPr>
          <p:txBody>
            <a:bodyPr/>
            <a:lstStyle/>
            <a:p>
              <a:endParaRPr lang="en-IN"/>
            </a:p>
          </p:txBody>
        </p:sp>
        <p:sp>
          <p:nvSpPr>
            <p:cNvPr id="34" name="Freeform 33"/>
            <p:cNvSpPr>
              <a:spLocks/>
            </p:cNvSpPr>
            <p:nvPr/>
          </p:nvSpPr>
          <p:spPr bwMode="auto">
            <a:xfrm>
              <a:off x="2974" y="1493"/>
              <a:ext cx="10" cy="10"/>
            </a:xfrm>
            <a:custGeom>
              <a:avLst/>
              <a:gdLst>
                <a:gd name="T0" fmla="*/ 10000 w 1"/>
                <a:gd name="T1" fmla="*/ 0 h 1"/>
                <a:gd name="T2" fmla="*/ 0 w 1"/>
                <a:gd name="T3" fmla="*/ 0 h 1"/>
                <a:gd name="T4" fmla="*/ 0 w 1"/>
                <a:gd name="T5" fmla="*/ 0 h 1"/>
                <a:gd name="T6" fmla="*/ 0 w 1"/>
                <a:gd name="T7" fmla="*/ 10000 h 1"/>
                <a:gd name="T8" fmla="*/ 1000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 name="Rectangle 34"/>
            <p:cNvSpPr>
              <a:spLocks noChangeArrowheads="1"/>
            </p:cNvSpPr>
            <p:nvPr/>
          </p:nvSpPr>
          <p:spPr bwMode="auto">
            <a:xfrm>
              <a:off x="3411" y="1445"/>
              <a:ext cx="24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a:t>
              </a:r>
              <a:endParaRPr lang="en-US" altLang="en-US" sz="2400">
                <a:latin typeface="Constantia" panose="02030602050306030303" pitchFamily="18" charset="0"/>
              </a:endParaRPr>
            </a:p>
          </p:txBody>
        </p:sp>
        <p:sp>
          <p:nvSpPr>
            <p:cNvPr id="36" name="Rectangle 35"/>
            <p:cNvSpPr>
              <a:spLocks noChangeArrowheads="1"/>
            </p:cNvSpPr>
            <p:nvPr/>
          </p:nvSpPr>
          <p:spPr bwMode="auto">
            <a:xfrm>
              <a:off x="3702" y="1445"/>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i="1">
                  <a:solidFill>
                    <a:srgbClr val="000000"/>
                  </a:solidFill>
                  <a:latin typeface="Nimbus Roman No9 L" charset="0"/>
                </a:rPr>
                <a:t>n</a:t>
              </a:r>
              <a:endParaRPr lang="en-US" altLang="en-US" sz="2400">
                <a:latin typeface="Constantia" panose="02030602050306030303" pitchFamily="18" charset="0"/>
              </a:endParaRPr>
            </a:p>
          </p:txBody>
        </p:sp>
        <p:sp>
          <p:nvSpPr>
            <p:cNvPr id="37" name="Rectangle 36"/>
            <p:cNvSpPr>
              <a:spLocks noChangeArrowheads="1"/>
            </p:cNvSpPr>
            <p:nvPr/>
          </p:nvSpPr>
          <p:spPr bwMode="auto">
            <a:xfrm>
              <a:off x="3304" y="1377"/>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8" name="Rectangle 37"/>
            <p:cNvSpPr>
              <a:spLocks noChangeArrowheads="1"/>
            </p:cNvSpPr>
            <p:nvPr/>
          </p:nvSpPr>
          <p:spPr bwMode="auto">
            <a:xfrm>
              <a:off x="1433" y="1445"/>
              <a:ext cx="315"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 1</a:t>
              </a:r>
              <a:endParaRPr lang="en-US" altLang="en-US" sz="2400">
                <a:latin typeface="Constantia" panose="02030602050306030303" pitchFamily="18" charset="0"/>
              </a:endParaRPr>
            </a:p>
          </p:txBody>
        </p:sp>
        <p:sp>
          <p:nvSpPr>
            <p:cNvPr id="39" name="Rectangle 38"/>
            <p:cNvSpPr>
              <a:spLocks noChangeArrowheads="1"/>
            </p:cNvSpPr>
            <p:nvPr/>
          </p:nvSpPr>
          <p:spPr bwMode="auto">
            <a:xfrm>
              <a:off x="1317" y="1377"/>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40" name="Rectangle 39"/>
            <p:cNvSpPr>
              <a:spLocks noChangeArrowheads="1"/>
            </p:cNvSpPr>
            <p:nvPr/>
          </p:nvSpPr>
          <p:spPr bwMode="auto">
            <a:xfrm>
              <a:off x="483" y="1067"/>
              <a:ext cx="339" cy="55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grpSp>
    </p:spTree>
    <p:extLst>
      <p:ext uri="{BB962C8B-B14F-4D97-AF65-F5344CB8AC3E}">
        <p14:creationId xmlns:p14="http://schemas.microsoft.com/office/powerpoint/2010/main" val="39498605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Arrangement of Priority Groups</a:t>
            </a:r>
            <a:endParaRPr lang="en-IN" dirty="0"/>
          </a:p>
        </p:txBody>
      </p:sp>
      <p:grpSp>
        <p:nvGrpSpPr>
          <p:cNvPr id="3" name="Group 4"/>
          <p:cNvGrpSpPr>
            <a:grpSpLocks/>
          </p:cNvGrpSpPr>
          <p:nvPr/>
        </p:nvGrpSpPr>
        <p:grpSpPr bwMode="auto">
          <a:xfrm>
            <a:off x="2003425" y="2778125"/>
            <a:ext cx="7987740" cy="3313393"/>
            <a:chOff x="483" y="2211"/>
            <a:chExt cx="3354" cy="1522"/>
          </a:xfrm>
        </p:grpSpPr>
        <p:sp>
          <p:nvSpPr>
            <p:cNvPr id="4" name="Rectangle 5"/>
            <p:cNvSpPr>
              <a:spLocks noChangeArrowheads="1"/>
            </p:cNvSpPr>
            <p:nvPr/>
          </p:nvSpPr>
          <p:spPr bwMode="auto">
            <a:xfrm>
              <a:off x="483" y="2347"/>
              <a:ext cx="775" cy="1047"/>
            </a:xfrm>
            <a:prstGeom prst="rect">
              <a:avLst/>
            </a:prstGeom>
            <a:solidFill>
              <a:srgbClr val="FF9F9F"/>
            </a:solidFill>
            <a:ln w="0">
              <a:solidFill>
                <a:srgbClr val="C00000"/>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 name="Rectangle 6"/>
            <p:cNvSpPr>
              <a:spLocks noChangeArrowheads="1"/>
            </p:cNvSpPr>
            <p:nvPr/>
          </p:nvSpPr>
          <p:spPr bwMode="auto">
            <a:xfrm>
              <a:off x="483" y="2347"/>
              <a:ext cx="775" cy="1047"/>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6" name="Line 7"/>
            <p:cNvSpPr>
              <a:spLocks noChangeShapeType="1"/>
            </p:cNvSpPr>
            <p:nvPr/>
          </p:nvSpPr>
          <p:spPr bwMode="auto">
            <a:xfrm flipV="1">
              <a:off x="483" y="2347"/>
              <a:ext cx="1" cy="1047"/>
            </a:xfrm>
            <a:prstGeom prst="line">
              <a:avLst/>
            </a:prstGeom>
            <a:noFill/>
            <a:ln w="15875">
              <a:solidFill>
                <a:srgbClr val="B2FFFF"/>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7" name="Line 8"/>
            <p:cNvSpPr>
              <a:spLocks noChangeShapeType="1"/>
            </p:cNvSpPr>
            <p:nvPr/>
          </p:nvSpPr>
          <p:spPr bwMode="auto">
            <a:xfrm flipV="1">
              <a:off x="483" y="2347"/>
              <a:ext cx="1" cy="1047"/>
            </a:xfrm>
            <a:prstGeom prst="line">
              <a:avLst/>
            </a:prstGeom>
            <a:noFill/>
            <a:ln w="15875">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 name="Freeform 9"/>
            <p:cNvSpPr>
              <a:spLocks/>
            </p:cNvSpPr>
            <p:nvPr/>
          </p:nvSpPr>
          <p:spPr bwMode="auto">
            <a:xfrm>
              <a:off x="2112" y="2996"/>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9" name="Freeform 10"/>
            <p:cNvSpPr>
              <a:spLocks/>
            </p:cNvSpPr>
            <p:nvPr/>
          </p:nvSpPr>
          <p:spPr bwMode="auto">
            <a:xfrm>
              <a:off x="2112" y="2928"/>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0" name="Freeform 11"/>
            <p:cNvSpPr>
              <a:spLocks/>
            </p:cNvSpPr>
            <p:nvPr/>
          </p:nvSpPr>
          <p:spPr bwMode="auto">
            <a:xfrm>
              <a:off x="2112" y="2870"/>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1" name="Freeform 12"/>
            <p:cNvSpPr>
              <a:spLocks/>
            </p:cNvSpPr>
            <p:nvPr/>
          </p:nvSpPr>
          <p:spPr bwMode="auto">
            <a:xfrm>
              <a:off x="2877" y="2638"/>
              <a:ext cx="59" cy="29"/>
            </a:xfrm>
            <a:custGeom>
              <a:avLst/>
              <a:gdLst>
                <a:gd name="T0" fmla="*/ 0 w 6"/>
                <a:gd name="T1" fmla="*/ 26168 h 3"/>
                <a:gd name="T2" fmla="*/ 56080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2" name="Freeform 13"/>
            <p:cNvSpPr>
              <a:spLocks/>
            </p:cNvSpPr>
            <p:nvPr/>
          </p:nvSpPr>
          <p:spPr bwMode="auto">
            <a:xfrm>
              <a:off x="2877" y="2638"/>
              <a:ext cx="59" cy="29"/>
            </a:xfrm>
            <a:custGeom>
              <a:avLst/>
              <a:gdLst>
                <a:gd name="T0" fmla="*/ 0 w 59"/>
                <a:gd name="T1" fmla="*/ 29 h 29"/>
                <a:gd name="T2" fmla="*/ 59 w 59"/>
                <a:gd name="T3" fmla="*/ 19 h 29"/>
                <a:gd name="T4" fmla="*/ 0 w 59"/>
                <a:gd name="T5" fmla="*/ 0 h 29"/>
                <a:gd name="T6" fmla="*/ 0 w 59"/>
                <a:gd name="T7" fmla="*/ 19 h 29"/>
                <a:gd name="T8" fmla="*/ 0 w 59"/>
                <a:gd name="T9" fmla="*/ 29 h 29"/>
                <a:gd name="T10" fmla="*/ 0 60000 65536"/>
                <a:gd name="T11" fmla="*/ 0 60000 65536"/>
                <a:gd name="T12" fmla="*/ 0 60000 65536"/>
                <a:gd name="T13" fmla="*/ 0 60000 65536"/>
                <a:gd name="T14" fmla="*/ 0 60000 65536"/>
                <a:gd name="T15" fmla="*/ 0 w 59"/>
                <a:gd name="T16" fmla="*/ 0 h 29"/>
                <a:gd name="T17" fmla="*/ 59 w 59"/>
                <a:gd name="T18" fmla="*/ 29 h 29"/>
              </a:gdLst>
              <a:ahLst/>
              <a:cxnLst>
                <a:cxn ang="T10">
                  <a:pos x="T0" y="T1"/>
                </a:cxn>
                <a:cxn ang="T11">
                  <a:pos x="T2" y="T3"/>
                </a:cxn>
                <a:cxn ang="T12">
                  <a:pos x="T4" y="T5"/>
                </a:cxn>
                <a:cxn ang="T13">
                  <a:pos x="T6" y="T7"/>
                </a:cxn>
                <a:cxn ang="T14">
                  <a:pos x="T8" y="T9"/>
                </a:cxn>
              </a:cxnLst>
              <a:rect l="T15" t="T16" r="T17" b="T18"/>
              <a:pathLst>
                <a:path w="59" h="29">
                  <a:moveTo>
                    <a:pt x="0" y="29"/>
                  </a:moveTo>
                  <a:lnTo>
                    <a:pt x="59"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13" name="Line 14"/>
            <p:cNvSpPr>
              <a:spLocks noChangeShapeType="1"/>
            </p:cNvSpPr>
            <p:nvPr/>
          </p:nvSpPr>
          <p:spPr bwMode="auto">
            <a:xfrm flipH="1">
              <a:off x="2383" y="2657"/>
              <a:ext cx="494"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4" name="Rectangle 15"/>
            <p:cNvSpPr>
              <a:spLocks noChangeArrowheads="1"/>
            </p:cNvSpPr>
            <p:nvPr/>
          </p:nvSpPr>
          <p:spPr bwMode="auto">
            <a:xfrm>
              <a:off x="1995" y="2599"/>
              <a:ext cx="24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a:t>
              </a:r>
              <a:endParaRPr lang="en-US" altLang="en-US" sz="2400">
                <a:latin typeface="Constantia" panose="02030602050306030303" pitchFamily="18" charset="0"/>
              </a:endParaRPr>
            </a:p>
          </p:txBody>
        </p:sp>
        <p:sp>
          <p:nvSpPr>
            <p:cNvPr id="15" name="Rectangle 16"/>
            <p:cNvSpPr>
              <a:spLocks noChangeArrowheads="1"/>
            </p:cNvSpPr>
            <p:nvPr/>
          </p:nvSpPr>
          <p:spPr bwMode="auto">
            <a:xfrm>
              <a:off x="3100" y="2599"/>
              <a:ext cx="24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a:t>
              </a:r>
              <a:endParaRPr lang="en-US" altLang="en-US" sz="2400">
                <a:latin typeface="Constantia" panose="02030602050306030303" pitchFamily="18" charset="0"/>
              </a:endParaRPr>
            </a:p>
          </p:txBody>
        </p:sp>
        <p:sp>
          <p:nvSpPr>
            <p:cNvPr id="16" name="Freeform 17"/>
            <p:cNvSpPr>
              <a:spLocks/>
            </p:cNvSpPr>
            <p:nvPr/>
          </p:nvSpPr>
          <p:spPr bwMode="auto">
            <a:xfrm>
              <a:off x="3760" y="3375"/>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7" name="Freeform 18"/>
            <p:cNvSpPr>
              <a:spLocks/>
            </p:cNvSpPr>
            <p:nvPr/>
          </p:nvSpPr>
          <p:spPr bwMode="auto">
            <a:xfrm>
              <a:off x="3760" y="3375"/>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18" name="Line 19"/>
            <p:cNvSpPr>
              <a:spLocks noChangeShapeType="1"/>
            </p:cNvSpPr>
            <p:nvPr/>
          </p:nvSpPr>
          <p:spPr bwMode="auto">
            <a:xfrm flipH="1">
              <a:off x="3488" y="3394"/>
              <a:ext cx="272"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 name="Freeform 20"/>
            <p:cNvSpPr>
              <a:spLocks/>
            </p:cNvSpPr>
            <p:nvPr/>
          </p:nvSpPr>
          <p:spPr bwMode="auto">
            <a:xfrm>
              <a:off x="3760" y="2638"/>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 name="Freeform 21"/>
            <p:cNvSpPr>
              <a:spLocks/>
            </p:cNvSpPr>
            <p:nvPr/>
          </p:nvSpPr>
          <p:spPr bwMode="auto">
            <a:xfrm>
              <a:off x="3760" y="2638"/>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21" name="Line 22"/>
            <p:cNvSpPr>
              <a:spLocks noChangeShapeType="1"/>
            </p:cNvSpPr>
            <p:nvPr/>
          </p:nvSpPr>
          <p:spPr bwMode="auto">
            <a:xfrm flipH="1">
              <a:off x="3488" y="2657"/>
              <a:ext cx="272"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2" name="Freeform 23"/>
            <p:cNvSpPr>
              <a:spLocks/>
            </p:cNvSpPr>
            <p:nvPr/>
          </p:nvSpPr>
          <p:spPr bwMode="auto">
            <a:xfrm>
              <a:off x="2877" y="3375"/>
              <a:ext cx="59" cy="29"/>
            </a:xfrm>
            <a:custGeom>
              <a:avLst/>
              <a:gdLst>
                <a:gd name="T0" fmla="*/ 0 w 6"/>
                <a:gd name="T1" fmla="*/ 26168 h 3"/>
                <a:gd name="T2" fmla="*/ 56080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3" name="Freeform 24"/>
            <p:cNvSpPr>
              <a:spLocks/>
            </p:cNvSpPr>
            <p:nvPr/>
          </p:nvSpPr>
          <p:spPr bwMode="auto">
            <a:xfrm>
              <a:off x="2877" y="3375"/>
              <a:ext cx="59" cy="29"/>
            </a:xfrm>
            <a:custGeom>
              <a:avLst/>
              <a:gdLst>
                <a:gd name="T0" fmla="*/ 0 w 59"/>
                <a:gd name="T1" fmla="*/ 29 h 29"/>
                <a:gd name="T2" fmla="*/ 59 w 59"/>
                <a:gd name="T3" fmla="*/ 19 h 29"/>
                <a:gd name="T4" fmla="*/ 0 w 59"/>
                <a:gd name="T5" fmla="*/ 0 h 29"/>
                <a:gd name="T6" fmla="*/ 0 w 59"/>
                <a:gd name="T7" fmla="*/ 19 h 29"/>
                <a:gd name="T8" fmla="*/ 0 w 59"/>
                <a:gd name="T9" fmla="*/ 29 h 29"/>
                <a:gd name="T10" fmla="*/ 0 60000 65536"/>
                <a:gd name="T11" fmla="*/ 0 60000 65536"/>
                <a:gd name="T12" fmla="*/ 0 60000 65536"/>
                <a:gd name="T13" fmla="*/ 0 60000 65536"/>
                <a:gd name="T14" fmla="*/ 0 60000 65536"/>
                <a:gd name="T15" fmla="*/ 0 w 59"/>
                <a:gd name="T16" fmla="*/ 0 h 29"/>
                <a:gd name="T17" fmla="*/ 59 w 59"/>
                <a:gd name="T18" fmla="*/ 29 h 29"/>
              </a:gdLst>
              <a:ahLst/>
              <a:cxnLst>
                <a:cxn ang="T10">
                  <a:pos x="T0" y="T1"/>
                </a:cxn>
                <a:cxn ang="T11">
                  <a:pos x="T2" y="T3"/>
                </a:cxn>
                <a:cxn ang="T12">
                  <a:pos x="T4" y="T5"/>
                </a:cxn>
                <a:cxn ang="T13">
                  <a:pos x="T6" y="T7"/>
                </a:cxn>
                <a:cxn ang="T14">
                  <a:pos x="T8" y="T9"/>
                </a:cxn>
              </a:cxnLst>
              <a:rect l="T15" t="T16" r="T17" b="T18"/>
              <a:pathLst>
                <a:path w="59" h="29">
                  <a:moveTo>
                    <a:pt x="0" y="29"/>
                  </a:moveTo>
                  <a:lnTo>
                    <a:pt x="59"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24" name="Line 25"/>
            <p:cNvSpPr>
              <a:spLocks noChangeShapeType="1"/>
            </p:cNvSpPr>
            <p:nvPr/>
          </p:nvSpPr>
          <p:spPr bwMode="auto">
            <a:xfrm flipH="1">
              <a:off x="2383" y="3394"/>
              <a:ext cx="494"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5" name="Line 26"/>
            <p:cNvSpPr>
              <a:spLocks noChangeShapeType="1"/>
            </p:cNvSpPr>
            <p:nvPr/>
          </p:nvSpPr>
          <p:spPr bwMode="auto">
            <a:xfrm>
              <a:off x="2112" y="3084"/>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6" name="Line 27"/>
            <p:cNvSpPr>
              <a:spLocks noChangeShapeType="1"/>
            </p:cNvSpPr>
            <p:nvPr/>
          </p:nvSpPr>
          <p:spPr bwMode="auto">
            <a:xfrm>
              <a:off x="2112" y="2347"/>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7" name="Line 28"/>
            <p:cNvSpPr>
              <a:spLocks noChangeShapeType="1"/>
            </p:cNvSpPr>
            <p:nvPr/>
          </p:nvSpPr>
          <p:spPr bwMode="auto">
            <a:xfrm>
              <a:off x="3217" y="2347"/>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8" name="Line 29"/>
            <p:cNvSpPr>
              <a:spLocks noChangeShapeType="1"/>
            </p:cNvSpPr>
            <p:nvPr/>
          </p:nvSpPr>
          <p:spPr bwMode="auto">
            <a:xfrm>
              <a:off x="3217" y="3084"/>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9" name="Freeform 30"/>
            <p:cNvSpPr>
              <a:spLocks/>
            </p:cNvSpPr>
            <p:nvPr/>
          </p:nvSpPr>
          <p:spPr bwMode="auto">
            <a:xfrm>
              <a:off x="1084" y="3074"/>
              <a:ext cx="58" cy="19"/>
            </a:xfrm>
            <a:custGeom>
              <a:avLst/>
              <a:gdLst>
                <a:gd name="T0" fmla="*/ 52422 w 6"/>
                <a:gd name="T1" fmla="*/ 0 h 2"/>
                <a:gd name="T2" fmla="*/ 0 w 6"/>
                <a:gd name="T3" fmla="*/ 8569 h 2"/>
                <a:gd name="T4" fmla="*/ 52422 w 6"/>
                <a:gd name="T5" fmla="*/ 16245 h 2"/>
                <a:gd name="T6" fmla="*/ 52422 w 6"/>
                <a:gd name="T7" fmla="*/ 8569 h 2"/>
                <a:gd name="T8" fmla="*/ 52422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0" name="Freeform 31"/>
            <p:cNvSpPr>
              <a:spLocks/>
            </p:cNvSpPr>
            <p:nvPr/>
          </p:nvSpPr>
          <p:spPr bwMode="auto">
            <a:xfrm>
              <a:off x="1084" y="3074"/>
              <a:ext cx="58" cy="19"/>
            </a:xfrm>
            <a:custGeom>
              <a:avLst/>
              <a:gdLst>
                <a:gd name="T0" fmla="*/ 58 w 58"/>
                <a:gd name="T1" fmla="*/ 0 h 19"/>
                <a:gd name="T2" fmla="*/ 0 w 58"/>
                <a:gd name="T3" fmla="*/ 10 h 19"/>
                <a:gd name="T4" fmla="*/ 58 w 58"/>
                <a:gd name="T5" fmla="*/ 19 h 19"/>
                <a:gd name="T6" fmla="*/ 58 w 58"/>
                <a:gd name="T7" fmla="*/ 10 h 19"/>
                <a:gd name="T8" fmla="*/ 58 w 58"/>
                <a:gd name="T9" fmla="*/ 0 h 19"/>
                <a:gd name="T10" fmla="*/ 0 60000 65536"/>
                <a:gd name="T11" fmla="*/ 0 60000 65536"/>
                <a:gd name="T12" fmla="*/ 0 60000 65536"/>
                <a:gd name="T13" fmla="*/ 0 60000 65536"/>
                <a:gd name="T14" fmla="*/ 0 60000 65536"/>
                <a:gd name="T15" fmla="*/ 0 w 58"/>
                <a:gd name="T16" fmla="*/ 0 h 19"/>
                <a:gd name="T17" fmla="*/ 58 w 58"/>
                <a:gd name="T18" fmla="*/ 19 h 19"/>
              </a:gdLst>
              <a:ahLst/>
              <a:cxnLst>
                <a:cxn ang="T10">
                  <a:pos x="T0" y="T1"/>
                </a:cxn>
                <a:cxn ang="T11">
                  <a:pos x="T2" y="T3"/>
                </a:cxn>
                <a:cxn ang="T12">
                  <a:pos x="T4" y="T5"/>
                </a:cxn>
                <a:cxn ang="T13">
                  <a:pos x="T6" y="T7"/>
                </a:cxn>
                <a:cxn ang="T14">
                  <a:pos x="T8" y="T9"/>
                </a:cxn>
              </a:cxnLst>
              <a:rect l="T15" t="T16" r="T17" b="T18"/>
              <a:pathLst>
                <a:path w="58" h="19">
                  <a:moveTo>
                    <a:pt x="58" y="0"/>
                  </a:moveTo>
                  <a:lnTo>
                    <a:pt x="0" y="10"/>
                  </a:lnTo>
                  <a:lnTo>
                    <a:pt x="58" y="19"/>
                  </a:lnTo>
                  <a:lnTo>
                    <a:pt x="58" y="10"/>
                  </a:lnTo>
                  <a:lnTo>
                    <a:pt x="58" y="0"/>
                  </a:lnTo>
                  <a:close/>
                </a:path>
              </a:pathLst>
            </a:custGeom>
            <a:solidFill>
              <a:srgbClr val="000000"/>
            </a:solidFill>
            <a:ln w="0">
              <a:solidFill>
                <a:srgbClr val="000000"/>
              </a:solidFill>
              <a:round/>
              <a:headEnd/>
              <a:tailEnd/>
            </a:ln>
          </p:spPr>
          <p:txBody>
            <a:bodyPr/>
            <a:lstStyle/>
            <a:p>
              <a:endParaRPr lang="en-IN"/>
            </a:p>
          </p:txBody>
        </p:sp>
        <p:sp>
          <p:nvSpPr>
            <p:cNvPr id="31" name="Line 32"/>
            <p:cNvSpPr>
              <a:spLocks noChangeShapeType="1"/>
            </p:cNvSpPr>
            <p:nvPr/>
          </p:nvSpPr>
          <p:spPr bwMode="auto">
            <a:xfrm>
              <a:off x="1142" y="3084"/>
              <a:ext cx="2695"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2" name="Freeform 33"/>
            <p:cNvSpPr>
              <a:spLocks/>
            </p:cNvSpPr>
            <p:nvPr/>
          </p:nvSpPr>
          <p:spPr bwMode="auto">
            <a:xfrm>
              <a:off x="1772" y="3384"/>
              <a:ext cx="58" cy="20"/>
            </a:xfrm>
            <a:custGeom>
              <a:avLst/>
              <a:gdLst>
                <a:gd name="T0" fmla="*/ 0 w 6"/>
                <a:gd name="T1" fmla="*/ 20000 h 2"/>
                <a:gd name="T2" fmla="*/ 52422 w 6"/>
                <a:gd name="T3" fmla="*/ 10000 h 2"/>
                <a:gd name="T4" fmla="*/ 0 w 6"/>
                <a:gd name="T5" fmla="*/ 0 h 2"/>
                <a:gd name="T6" fmla="*/ 0 w 6"/>
                <a:gd name="T7" fmla="*/ 10000 h 2"/>
                <a:gd name="T8" fmla="*/ 0 w 6"/>
                <a:gd name="T9" fmla="*/ 2000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3" name="Freeform 34"/>
            <p:cNvSpPr>
              <a:spLocks/>
            </p:cNvSpPr>
            <p:nvPr/>
          </p:nvSpPr>
          <p:spPr bwMode="auto">
            <a:xfrm>
              <a:off x="1772" y="3384"/>
              <a:ext cx="58" cy="20"/>
            </a:xfrm>
            <a:custGeom>
              <a:avLst/>
              <a:gdLst>
                <a:gd name="T0" fmla="*/ 0 w 58"/>
                <a:gd name="T1" fmla="*/ 20 h 20"/>
                <a:gd name="T2" fmla="*/ 58 w 58"/>
                <a:gd name="T3" fmla="*/ 10 h 20"/>
                <a:gd name="T4" fmla="*/ 0 w 58"/>
                <a:gd name="T5" fmla="*/ 0 h 20"/>
                <a:gd name="T6" fmla="*/ 0 w 58"/>
                <a:gd name="T7" fmla="*/ 10 h 20"/>
                <a:gd name="T8" fmla="*/ 0 w 58"/>
                <a:gd name="T9" fmla="*/ 20 h 20"/>
                <a:gd name="T10" fmla="*/ 0 60000 65536"/>
                <a:gd name="T11" fmla="*/ 0 60000 65536"/>
                <a:gd name="T12" fmla="*/ 0 60000 65536"/>
                <a:gd name="T13" fmla="*/ 0 60000 65536"/>
                <a:gd name="T14" fmla="*/ 0 60000 65536"/>
                <a:gd name="T15" fmla="*/ 0 w 58"/>
                <a:gd name="T16" fmla="*/ 0 h 20"/>
                <a:gd name="T17" fmla="*/ 58 w 58"/>
                <a:gd name="T18" fmla="*/ 20 h 20"/>
              </a:gdLst>
              <a:ahLst/>
              <a:cxnLst>
                <a:cxn ang="T10">
                  <a:pos x="T0" y="T1"/>
                </a:cxn>
                <a:cxn ang="T11">
                  <a:pos x="T2" y="T3"/>
                </a:cxn>
                <a:cxn ang="T12">
                  <a:pos x="T4" y="T5"/>
                </a:cxn>
                <a:cxn ang="T13">
                  <a:pos x="T6" y="T7"/>
                </a:cxn>
                <a:cxn ang="T14">
                  <a:pos x="T8" y="T9"/>
                </a:cxn>
              </a:cxnLst>
              <a:rect l="T15" t="T16" r="T17" b="T18"/>
              <a:pathLst>
                <a:path w="58" h="20">
                  <a:moveTo>
                    <a:pt x="0" y="20"/>
                  </a:moveTo>
                  <a:lnTo>
                    <a:pt x="58" y="10"/>
                  </a:lnTo>
                  <a:lnTo>
                    <a:pt x="0" y="0"/>
                  </a:lnTo>
                  <a:lnTo>
                    <a:pt x="0" y="10"/>
                  </a:lnTo>
                  <a:lnTo>
                    <a:pt x="0" y="20"/>
                  </a:lnTo>
                  <a:close/>
                </a:path>
              </a:pathLst>
            </a:custGeom>
            <a:solidFill>
              <a:srgbClr val="000000"/>
            </a:solidFill>
            <a:ln w="0">
              <a:solidFill>
                <a:srgbClr val="000000"/>
              </a:solidFill>
              <a:round/>
              <a:headEnd/>
              <a:tailEnd/>
            </a:ln>
          </p:spPr>
          <p:txBody>
            <a:bodyPr/>
            <a:lstStyle/>
            <a:p>
              <a:endParaRPr lang="en-IN"/>
            </a:p>
          </p:txBody>
        </p:sp>
        <p:sp>
          <p:nvSpPr>
            <p:cNvPr id="34" name="Freeform 35"/>
            <p:cNvSpPr>
              <a:spLocks/>
            </p:cNvSpPr>
            <p:nvPr/>
          </p:nvSpPr>
          <p:spPr bwMode="auto">
            <a:xfrm>
              <a:off x="1074" y="3210"/>
              <a:ext cx="698" cy="184"/>
            </a:xfrm>
            <a:custGeom>
              <a:avLst/>
              <a:gdLst>
                <a:gd name="T0" fmla="*/ 635975 w 72"/>
                <a:gd name="T1" fmla="*/ 167120 h 19"/>
                <a:gd name="T2" fmla="*/ 389087 w 72"/>
                <a:gd name="T3" fmla="*/ 167120 h 19"/>
                <a:gd name="T4" fmla="*/ 389087 w 72"/>
                <a:gd name="T5" fmla="*/ 0 h 19"/>
                <a:gd name="T6" fmla="*/ 0 w 72"/>
                <a:gd name="T7" fmla="*/ 0 h 19"/>
                <a:gd name="T8" fmla="*/ 0 60000 65536"/>
                <a:gd name="T9" fmla="*/ 0 60000 65536"/>
                <a:gd name="T10" fmla="*/ 0 60000 65536"/>
                <a:gd name="T11" fmla="*/ 0 60000 65536"/>
                <a:gd name="T12" fmla="*/ 0 w 72"/>
                <a:gd name="T13" fmla="*/ 0 h 19"/>
                <a:gd name="T14" fmla="*/ 72 w 72"/>
                <a:gd name="T15" fmla="*/ 19 h 19"/>
              </a:gdLst>
              <a:ahLst/>
              <a:cxnLst>
                <a:cxn ang="T8">
                  <a:pos x="T0" y="T1"/>
                </a:cxn>
                <a:cxn ang="T9">
                  <a:pos x="T2" y="T3"/>
                </a:cxn>
                <a:cxn ang="T10">
                  <a:pos x="T4" y="T5"/>
                </a:cxn>
                <a:cxn ang="T11">
                  <a:pos x="T6" y="T7"/>
                </a:cxn>
              </a:cxnLst>
              <a:rect l="T12" t="T13" r="T14" b="T15"/>
              <a:pathLst>
                <a:path w="72" h="19">
                  <a:moveTo>
                    <a:pt x="72" y="19"/>
                  </a:moveTo>
                  <a:lnTo>
                    <a:pt x="44" y="19"/>
                  </a:lnTo>
                  <a:lnTo>
                    <a:pt x="44"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 name="Rectangle 36"/>
            <p:cNvSpPr>
              <a:spLocks noChangeArrowheads="1"/>
            </p:cNvSpPr>
            <p:nvPr/>
          </p:nvSpPr>
          <p:spPr bwMode="auto">
            <a:xfrm>
              <a:off x="880" y="3627"/>
              <a:ext cx="223"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circuit</a:t>
              </a:r>
              <a:endParaRPr lang="en-US" altLang="en-US" sz="2400">
                <a:latin typeface="Constantia" panose="02030602050306030303" pitchFamily="18" charset="0"/>
              </a:endParaRPr>
            </a:p>
          </p:txBody>
        </p:sp>
        <p:sp>
          <p:nvSpPr>
            <p:cNvPr id="36" name="Rectangle 37"/>
            <p:cNvSpPr>
              <a:spLocks noChangeArrowheads="1"/>
            </p:cNvSpPr>
            <p:nvPr/>
          </p:nvSpPr>
          <p:spPr bwMode="auto">
            <a:xfrm>
              <a:off x="667" y="3540"/>
              <a:ext cx="653"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Priority arbitration</a:t>
              </a:r>
              <a:endParaRPr lang="en-US" altLang="en-US" sz="2400">
                <a:latin typeface="Constantia" panose="02030602050306030303" pitchFamily="18" charset="0"/>
              </a:endParaRPr>
            </a:p>
          </p:txBody>
        </p:sp>
        <p:sp>
          <p:nvSpPr>
            <p:cNvPr id="37" name="Freeform 38"/>
            <p:cNvSpPr>
              <a:spLocks/>
            </p:cNvSpPr>
            <p:nvPr/>
          </p:nvSpPr>
          <p:spPr bwMode="auto">
            <a:xfrm>
              <a:off x="967" y="3278"/>
              <a:ext cx="20" cy="38"/>
            </a:xfrm>
            <a:custGeom>
              <a:avLst/>
              <a:gdLst>
                <a:gd name="T0" fmla="*/ 20000 w 2"/>
                <a:gd name="T1" fmla="*/ 32576 h 4"/>
                <a:gd name="T2" fmla="*/ 10000 w 2"/>
                <a:gd name="T3" fmla="*/ 0 h 4"/>
                <a:gd name="T4" fmla="*/ 0 w 2"/>
                <a:gd name="T5" fmla="*/ 32576 h 4"/>
                <a:gd name="T6" fmla="*/ 10000 w 2"/>
                <a:gd name="T7" fmla="*/ 32576 h 4"/>
                <a:gd name="T8" fmla="*/ 20000 w 2"/>
                <a:gd name="T9" fmla="*/ 32576 h 4"/>
                <a:gd name="T10" fmla="*/ 0 60000 65536"/>
                <a:gd name="T11" fmla="*/ 0 60000 65536"/>
                <a:gd name="T12" fmla="*/ 0 60000 65536"/>
                <a:gd name="T13" fmla="*/ 0 60000 65536"/>
                <a:gd name="T14" fmla="*/ 0 60000 65536"/>
                <a:gd name="T15" fmla="*/ 0 w 2"/>
                <a:gd name="T16" fmla="*/ 0 h 4"/>
                <a:gd name="T17" fmla="*/ 2 w 2"/>
                <a:gd name="T18" fmla="*/ 4 h 4"/>
              </a:gdLst>
              <a:ahLst/>
              <a:cxnLst>
                <a:cxn ang="T10">
                  <a:pos x="T0" y="T1"/>
                </a:cxn>
                <a:cxn ang="T11">
                  <a:pos x="T2" y="T3"/>
                </a:cxn>
                <a:cxn ang="T12">
                  <a:pos x="T4" y="T5"/>
                </a:cxn>
                <a:cxn ang="T13">
                  <a:pos x="T6" y="T7"/>
                </a:cxn>
                <a:cxn ang="T14">
                  <a:pos x="T8" y="T9"/>
                </a:cxn>
              </a:cxnLst>
              <a:rect l="T15" t="T16" r="T17" b="T18"/>
              <a:pathLst>
                <a:path w="2" h="4">
                  <a:moveTo>
                    <a:pt x="2" y="4"/>
                  </a:moveTo>
                  <a:lnTo>
                    <a:pt x="1" y="0"/>
                  </a:lnTo>
                  <a:lnTo>
                    <a:pt x="0" y="4"/>
                  </a:lnTo>
                  <a:lnTo>
                    <a:pt x="1" y="4"/>
                  </a:lnTo>
                  <a:lnTo>
                    <a:pt x="2" y="4"/>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8" name="Freeform 39"/>
            <p:cNvSpPr>
              <a:spLocks/>
            </p:cNvSpPr>
            <p:nvPr/>
          </p:nvSpPr>
          <p:spPr bwMode="auto">
            <a:xfrm>
              <a:off x="967" y="3278"/>
              <a:ext cx="20" cy="38"/>
            </a:xfrm>
            <a:custGeom>
              <a:avLst/>
              <a:gdLst>
                <a:gd name="T0" fmla="*/ 20 w 20"/>
                <a:gd name="T1" fmla="*/ 38 h 38"/>
                <a:gd name="T2" fmla="*/ 10 w 20"/>
                <a:gd name="T3" fmla="*/ 0 h 38"/>
                <a:gd name="T4" fmla="*/ 0 w 20"/>
                <a:gd name="T5" fmla="*/ 38 h 38"/>
                <a:gd name="T6" fmla="*/ 10 w 20"/>
                <a:gd name="T7" fmla="*/ 38 h 38"/>
                <a:gd name="T8" fmla="*/ 20 w 20"/>
                <a:gd name="T9" fmla="*/ 38 h 38"/>
                <a:gd name="T10" fmla="*/ 0 60000 65536"/>
                <a:gd name="T11" fmla="*/ 0 60000 65536"/>
                <a:gd name="T12" fmla="*/ 0 60000 65536"/>
                <a:gd name="T13" fmla="*/ 0 60000 65536"/>
                <a:gd name="T14" fmla="*/ 0 60000 65536"/>
                <a:gd name="T15" fmla="*/ 0 w 20"/>
                <a:gd name="T16" fmla="*/ 0 h 38"/>
                <a:gd name="T17" fmla="*/ 20 w 20"/>
                <a:gd name="T18" fmla="*/ 38 h 38"/>
              </a:gdLst>
              <a:ahLst/>
              <a:cxnLst>
                <a:cxn ang="T10">
                  <a:pos x="T0" y="T1"/>
                </a:cxn>
                <a:cxn ang="T11">
                  <a:pos x="T2" y="T3"/>
                </a:cxn>
                <a:cxn ang="T12">
                  <a:pos x="T4" y="T5"/>
                </a:cxn>
                <a:cxn ang="T13">
                  <a:pos x="T6" y="T7"/>
                </a:cxn>
                <a:cxn ang="T14">
                  <a:pos x="T8" y="T9"/>
                </a:cxn>
              </a:cxnLst>
              <a:rect l="T15" t="T16" r="T17" b="T18"/>
              <a:pathLst>
                <a:path w="20" h="38">
                  <a:moveTo>
                    <a:pt x="20" y="38"/>
                  </a:moveTo>
                  <a:lnTo>
                    <a:pt x="10" y="0"/>
                  </a:lnTo>
                  <a:lnTo>
                    <a:pt x="0" y="38"/>
                  </a:lnTo>
                  <a:lnTo>
                    <a:pt x="10" y="38"/>
                  </a:lnTo>
                  <a:lnTo>
                    <a:pt x="20" y="38"/>
                  </a:lnTo>
                  <a:close/>
                </a:path>
              </a:pathLst>
            </a:custGeom>
            <a:solidFill>
              <a:srgbClr val="000000"/>
            </a:solidFill>
            <a:ln w="0">
              <a:solidFill>
                <a:srgbClr val="000000"/>
              </a:solidFill>
              <a:round/>
              <a:headEnd/>
              <a:tailEnd/>
            </a:ln>
          </p:spPr>
          <p:txBody>
            <a:bodyPr/>
            <a:lstStyle/>
            <a:p>
              <a:endParaRPr lang="en-IN"/>
            </a:p>
          </p:txBody>
        </p:sp>
        <p:sp>
          <p:nvSpPr>
            <p:cNvPr id="39" name="Line 40"/>
            <p:cNvSpPr>
              <a:spLocks noChangeShapeType="1"/>
            </p:cNvSpPr>
            <p:nvPr/>
          </p:nvSpPr>
          <p:spPr bwMode="auto">
            <a:xfrm>
              <a:off x="977" y="3326"/>
              <a:ext cx="1" cy="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 name="Rectangle 41"/>
            <p:cNvSpPr>
              <a:spLocks noChangeArrowheads="1"/>
            </p:cNvSpPr>
            <p:nvPr/>
          </p:nvSpPr>
          <p:spPr bwMode="auto">
            <a:xfrm rot="-5400000">
              <a:off x="459" y="2810"/>
              <a:ext cx="341"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Processor</a:t>
              </a:r>
              <a:endParaRPr lang="en-US" altLang="en-US" sz="2400">
                <a:latin typeface="Constantia" panose="02030602050306030303" pitchFamily="18" charset="0"/>
              </a:endParaRPr>
            </a:p>
          </p:txBody>
        </p:sp>
        <p:sp>
          <p:nvSpPr>
            <p:cNvPr id="41" name="Rectangle 42"/>
            <p:cNvSpPr>
              <a:spLocks noChangeArrowheads="1"/>
            </p:cNvSpPr>
            <p:nvPr/>
          </p:nvSpPr>
          <p:spPr bwMode="auto">
            <a:xfrm>
              <a:off x="1995" y="3336"/>
              <a:ext cx="24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a:t>
              </a:r>
              <a:endParaRPr lang="en-US" altLang="en-US" sz="2400">
                <a:latin typeface="Constantia" panose="02030602050306030303" pitchFamily="18" charset="0"/>
              </a:endParaRPr>
            </a:p>
          </p:txBody>
        </p:sp>
        <p:sp>
          <p:nvSpPr>
            <p:cNvPr id="42" name="Rectangle 43"/>
            <p:cNvSpPr>
              <a:spLocks noChangeArrowheads="1"/>
            </p:cNvSpPr>
            <p:nvPr/>
          </p:nvSpPr>
          <p:spPr bwMode="auto">
            <a:xfrm>
              <a:off x="3100" y="3336"/>
              <a:ext cx="24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a:t>
              </a:r>
              <a:endParaRPr lang="en-US" altLang="en-US" sz="2400">
                <a:latin typeface="Constantia" panose="02030602050306030303" pitchFamily="18" charset="0"/>
              </a:endParaRPr>
            </a:p>
          </p:txBody>
        </p:sp>
        <p:sp>
          <p:nvSpPr>
            <p:cNvPr id="43" name="Freeform 44"/>
            <p:cNvSpPr>
              <a:spLocks/>
            </p:cNvSpPr>
            <p:nvPr/>
          </p:nvSpPr>
          <p:spPr bwMode="auto">
            <a:xfrm>
              <a:off x="1772" y="2638"/>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44" name="Freeform 45"/>
            <p:cNvSpPr>
              <a:spLocks/>
            </p:cNvSpPr>
            <p:nvPr/>
          </p:nvSpPr>
          <p:spPr bwMode="auto">
            <a:xfrm>
              <a:off x="1772" y="2638"/>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45" name="Line 46"/>
            <p:cNvSpPr>
              <a:spLocks noChangeShapeType="1"/>
            </p:cNvSpPr>
            <p:nvPr/>
          </p:nvSpPr>
          <p:spPr bwMode="auto">
            <a:xfrm flipH="1">
              <a:off x="1074" y="2657"/>
              <a:ext cx="698"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6" name="Freeform 47"/>
            <p:cNvSpPr>
              <a:spLocks/>
            </p:cNvSpPr>
            <p:nvPr/>
          </p:nvSpPr>
          <p:spPr bwMode="auto">
            <a:xfrm>
              <a:off x="1084" y="2521"/>
              <a:ext cx="58" cy="20"/>
            </a:xfrm>
            <a:custGeom>
              <a:avLst/>
              <a:gdLst>
                <a:gd name="T0" fmla="*/ 52422 w 6"/>
                <a:gd name="T1" fmla="*/ 0 h 2"/>
                <a:gd name="T2" fmla="*/ 0 w 6"/>
                <a:gd name="T3" fmla="*/ 10000 h 2"/>
                <a:gd name="T4" fmla="*/ 52422 w 6"/>
                <a:gd name="T5" fmla="*/ 20000 h 2"/>
                <a:gd name="T6" fmla="*/ 52422 w 6"/>
                <a:gd name="T7" fmla="*/ 10000 h 2"/>
                <a:gd name="T8" fmla="*/ 52422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47" name="Freeform 48"/>
            <p:cNvSpPr>
              <a:spLocks/>
            </p:cNvSpPr>
            <p:nvPr/>
          </p:nvSpPr>
          <p:spPr bwMode="auto">
            <a:xfrm>
              <a:off x="1084" y="2521"/>
              <a:ext cx="58" cy="20"/>
            </a:xfrm>
            <a:custGeom>
              <a:avLst/>
              <a:gdLst>
                <a:gd name="T0" fmla="*/ 58 w 58"/>
                <a:gd name="T1" fmla="*/ 0 h 20"/>
                <a:gd name="T2" fmla="*/ 0 w 58"/>
                <a:gd name="T3" fmla="*/ 10 h 20"/>
                <a:gd name="T4" fmla="*/ 58 w 58"/>
                <a:gd name="T5" fmla="*/ 20 h 20"/>
                <a:gd name="T6" fmla="*/ 58 w 58"/>
                <a:gd name="T7" fmla="*/ 10 h 20"/>
                <a:gd name="T8" fmla="*/ 58 w 58"/>
                <a:gd name="T9" fmla="*/ 0 h 20"/>
                <a:gd name="T10" fmla="*/ 0 60000 65536"/>
                <a:gd name="T11" fmla="*/ 0 60000 65536"/>
                <a:gd name="T12" fmla="*/ 0 60000 65536"/>
                <a:gd name="T13" fmla="*/ 0 60000 65536"/>
                <a:gd name="T14" fmla="*/ 0 60000 65536"/>
                <a:gd name="T15" fmla="*/ 0 w 58"/>
                <a:gd name="T16" fmla="*/ 0 h 20"/>
                <a:gd name="T17" fmla="*/ 58 w 58"/>
                <a:gd name="T18" fmla="*/ 20 h 20"/>
              </a:gdLst>
              <a:ahLst/>
              <a:cxnLst>
                <a:cxn ang="T10">
                  <a:pos x="T0" y="T1"/>
                </a:cxn>
                <a:cxn ang="T11">
                  <a:pos x="T2" y="T3"/>
                </a:cxn>
                <a:cxn ang="T12">
                  <a:pos x="T4" y="T5"/>
                </a:cxn>
                <a:cxn ang="T13">
                  <a:pos x="T6" y="T7"/>
                </a:cxn>
                <a:cxn ang="T14">
                  <a:pos x="T8" y="T9"/>
                </a:cxn>
              </a:cxnLst>
              <a:rect l="T15" t="T16" r="T17" b="T18"/>
              <a:pathLst>
                <a:path w="58" h="20">
                  <a:moveTo>
                    <a:pt x="58" y="0"/>
                  </a:moveTo>
                  <a:lnTo>
                    <a:pt x="0" y="10"/>
                  </a:lnTo>
                  <a:lnTo>
                    <a:pt x="58" y="20"/>
                  </a:lnTo>
                  <a:lnTo>
                    <a:pt x="58" y="10"/>
                  </a:lnTo>
                  <a:lnTo>
                    <a:pt x="58" y="0"/>
                  </a:lnTo>
                  <a:close/>
                </a:path>
              </a:pathLst>
            </a:custGeom>
            <a:solidFill>
              <a:srgbClr val="000000"/>
            </a:solidFill>
            <a:ln w="0">
              <a:solidFill>
                <a:srgbClr val="000000"/>
              </a:solidFill>
              <a:round/>
              <a:headEnd/>
              <a:tailEnd/>
            </a:ln>
          </p:spPr>
          <p:txBody>
            <a:bodyPr/>
            <a:lstStyle/>
            <a:p>
              <a:endParaRPr lang="en-IN"/>
            </a:p>
          </p:txBody>
        </p:sp>
        <p:sp>
          <p:nvSpPr>
            <p:cNvPr id="48" name="Freeform 49"/>
            <p:cNvSpPr>
              <a:spLocks/>
            </p:cNvSpPr>
            <p:nvPr/>
          </p:nvSpPr>
          <p:spPr bwMode="auto">
            <a:xfrm>
              <a:off x="1142" y="2347"/>
              <a:ext cx="2695" cy="184"/>
            </a:xfrm>
            <a:custGeom>
              <a:avLst/>
              <a:gdLst>
                <a:gd name="T0" fmla="*/ 0 w 278"/>
                <a:gd name="T1" fmla="*/ 167120 h 19"/>
                <a:gd name="T2" fmla="*/ 327045 w 278"/>
                <a:gd name="T3" fmla="*/ 167120 h 19"/>
                <a:gd name="T4" fmla="*/ 327045 w 278"/>
                <a:gd name="T5" fmla="*/ 0 h 19"/>
                <a:gd name="T6" fmla="*/ 2455281 w 278"/>
                <a:gd name="T7" fmla="*/ 0 h 19"/>
                <a:gd name="T8" fmla="*/ 0 60000 65536"/>
                <a:gd name="T9" fmla="*/ 0 60000 65536"/>
                <a:gd name="T10" fmla="*/ 0 60000 65536"/>
                <a:gd name="T11" fmla="*/ 0 60000 65536"/>
                <a:gd name="T12" fmla="*/ 0 w 278"/>
                <a:gd name="T13" fmla="*/ 0 h 19"/>
                <a:gd name="T14" fmla="*/ 278 w 278"/>
                <a:gd name="T15" fmla="*/ 19 h 19"/>
              </a:gdLst>
              <a:ahLst/>
              <a:cxnLst>
                <a:cxn ang="T8">
                  <a:pos x="T0" y="T1"/>
                </a:cxn>
                <a:cxn ang="T9">
                  <a:pos x="T2" y="T3"/>
                </a:cxn>
                <a:cxn ang="T10">
                  <a:pos x="T4" y="T5"/>
                </a:cxn>
                <a:cxn ang="T11">
                  <a:pos x="T6" y="T7"/>
                </a:cxn>
              </a:cxnLst>
              <a:rect l="T12" t="T13" r="T14" b="T15"/>
              <a:pathLst>
                <a:path w="278" h="19">
                  <a:moveTo>
                    <a:pt x="0" y="19"/>
                  </a:moveTo>
                  <a:lnTo>
                    <a:pt x="37" y="19"/>
                  </a:lnTo>
                  <a:lnTo>
                    <a:pt x="37" y="0"/>
                  </a:lnTo>
                  <a:lnTo>
                    <a:pt x="278"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49" name="Rectangle 50"/>
            <p:cNvSpPr>
              <a:spLocks noChangeArrowheads="1"/>
            </p:cNvSpPr>
            <p:nvPr/>
          </p:nvSpPr>
          <p:spPr bwMode="auto">
            <a:xfrm>
              <a:off x="1530" y="2211"/>
              <a:ext cx="2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a:t>
              </a:r>
              <a:endParaRPr lang="en-US" altLang="en-US" sz="2400">
                <a:latin typeface="Constantia" panose="02030602050306030303" pitchFamily="18" charset="0"/>
              </a:endParaRPr>
            </a:p>
          </p:txBody>
        </p:sp>
        <p:sp>
          <p:nvSpPr>
            <p:cNvPr id="50" name="Rectangle 51"/>
            <p:cNvSpPr>
              <a:spLocks noChangeArrowheads="1"/>
            </p:cNvSpPr>
            <p:nvPr/>
          </p:nvSpPr>
          <p:spPr bwMode="auto">
            <a:xfrm>
              <a:off x="1569" y="2211"/>
              <a:ext cx="6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N</a:t>
              </a:r>
              <a:endParaRPr lang="en-US" altLang="en-US" sz="2400">
                <a:latin typeface="Constantia" panose="02030602050306030303" pitchFamily="18" charset="0"/>
              </a:endParaRPr>
            </a:p>
          </p:txBody>
        </p:sp>
        <p:sp>
          <p:nvSpPr>
            <p:cNvPr id="51" name="Rectangle 52"/>
            <p:cNvSpPr>
              <a:spLocks noChangeArrowheads="1"/>
            </p:cNvSpPr>
            <p:nvPr/>
          </p:nvSpPr>
          <p:spPr bwMode="auto">
            <a:xfrm>
              <a:off x="1636" y="2211"/>
              <a:ext cx="5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T</a:t>
              </a:r>
              <a:endParaRPr lang="en-US" altLang="en-US" sz="2400">
                <a:latin typeface="Constantia" panose="02030602050306030303" pitchFamily="18" charset="0"/>
              </a:endParaRPr>
            </a:p>
          </p:txBody>
        </p:sp>
        <p:sp>
          <p:nvSpPr>
            <p:cNvPr id="52" name="Rectangle 53"/>
            <p:cNvSpPr>
              <a:spLocks noChangeArrowheads="1"/>
            </p:cNvSpPr>
            <p:nvPr/>
          </p:nvSpPr>
          <p:spPr bwMode="auto">
            <a:xfrm>
              <a:off x="1695" y="2211"/>
              <a:ext cx="5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R</a:t>
              </a:r>
              <a:endParaRPr lang="en-US" altLang="en-US" sz="2400">
                <a:latin typeface="Constantia" panose="02030602050306030303" pitchFamily="18" charset="0"/>
              </a:endParaRPr>
            </a:p>
          </p:txBody>
        </p:sp>
        <p:sp>
          <p:nvSpPr>
            <p:cNvPr id="53" name="Rectangle 54"/>
            <p:cNvSpPr>
              <a:spLocks noChangeArrowheads="1"/>
            </p:cNvSpPr>
            <p:nvPr/>
          </p:nvSpPr>
          <p:spPr bwMode="auto">
            <a:xfrm>
              <a:off x="1762" y="2211"/>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1</a:t>
              </a:r>
              <a:endParaRPr lang="en-US" altLang="en-US" sz="2400">
                <a:latin typeface="Constantia" panose="02030602050306030303" pitchFamily="18" charset="0"/>
              </a:endParaRPr>
            </a:p>
          </p:txBody>
        </p:sp>
        <p:sp>
          <p:nvSpPr>
            <p:cNvPr id="54" name="Line 55"/>
            <p:cNvSpPr>
              <a:spLocks noChangeShapeType="1"/>
            </p:cNvSpPr>
            <p:nvPr/>
          </p:nvSpPr>
          <p:spPr bwMode="auto">
            <a:xfrm flipH="1">
              <a:off x="1539" y="2221"/>
              <a:ext cx="204"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5" name="Rectangle 56"/>
            <p:cNvSpPr>
              <a:spLocks noChangeArrowheads="1"/>
            </p:cNvSpPr>
            <p:nvPr/>
          </p:nvSpPr>
          <p:spPr bwMode="auto">
            <a:xfrm>
              <a:off x="1530" y="2948"/>
              <a:ext cx="2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a:t>
              </a:r>
              <a:endParaRPr lang="en-US" altLang="en-US" sz="2400">
                <a:latin typeface="Constantia" panose="02030602050306030303" pitchFamily="18" charset="0"/>
              </a:endParaRPr>
            </a:p>
          </p:txBody>
        </p:sp>
        <p:sp>
          <p:nvSpPr>
            <p:cNvPr id="56" name="Rectangle 57"/>
            <p:cNvSpPr>
              <a:spLocks noChangeArrowheads="1"/>
            </p:cNvSpPr>
            <p:nvPr/>
          </p:nvSpPr>
          <p:spPr bwMode="auto">
            <a:xfrm>
              <a:off x="1559" y="2948"/>
              <a:ext cx="6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N</a:t>
              </a:r>
              <a:endParaRPr lang="en-US" altLang="en-US" sz="2400">
                <a:latin typeface="Constantia" panose="02030602050306030303" pitchFamily="18" charset="0"/>
              </a:endParaRPr>
            </a:p>
          </p:txBody>
        </p:sp>
        <p:sp>
          <p:nvSpPr>
            <p:cNvPr id="57" name="Rectangle 58"/>
            <p:cNvSpPr>
              <a:spLocks noChangeArrowheads="1"/>
            </p:cNvSpPr>
            <p:nvPr/>
          </p:nvSpPr>
          <p:spPr bwMode="auto">
            <a:xfrm>
              <a:off x="1627" y="2948"/>
              <a:ext cx="5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T</a:t>
              </a:r>
              <a:endParaRPr lang="en-US" altLang="en-US" sz="2400">
                <a:latin typeface="Constantia" panose="02030602050306030303" pitchFamily="18" charset="0"/>
              </a:endParaRPr>
            </a:p>
          </p:txBody>
        </p:sp>
        <p:sp>
          <p:nvSpPr>
            <p:cNvPr id="58" name="Rectangle 59"/>
            <p:cNvSpPr>
              <a:spLocks noChangeArrowheads="1"/>
            </p:cNvSpPr>
            <p:nvPr/>
          </p:nvSpPr>
          <p:spPr bwMode="auto">
            <a:xfrm>
              <a:off x="1685" y="2948"/>
              <a:ext cx="5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R</a:t>
              </a:r>
              <a:endParaRPr lang="en-US" altLang="en-US" sz="2400">
                <a:latin typeface="Constantia" panose="02030602050306030303" pitchFamily="18" charset="0"/>
              </a:endParaRPr>
            </a:p>
          </p:txBody>
        </p:sp>
        <p:sp>
          <p:nvSpPr>
            <p:cNvPr id="59" name="Rectangle 60"/>
            <p:cNvSpPr>
              <a:spLocks noChangeArrowheads="1"/>
            </p:cNvSpPr>
            <p:nvPr/>
          </p:nvSpPr>
          <p:spPr bwMode="auto">
            <a:xfrm>
              <a:off x="1762" y="2948"/>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i="1">
                  <a:solidFill>
                    <a:srgbClr val="000000"/>
                  </a:solidFill>
                  <a:latin typeface="Nimbus Roman No9 L" charset="0"/>
                </a:rPr>
                <a:t>p</a:t>
              </a:r>
              <a:endParaRPr lang="en-US" altLang="en-US" sz="2400">
                <a:latin typeface="Constantia" panose="02030602050306030303" pitchFamily="18" charset="0"/>
              </a:endParaRPr>
            </a:p>
          </p:txBody>
        </p:sp>
        <p:sp>
          <p:nvSpPr>
            <p:cNvPr id="60" name="Line 61"/>
            <p:cNvSpPr>
              <a:spLocks noChangeShapeType="1"/>
            </p:cNvSpPr>
            <p:nvPr/>
          </p:nvSpPr>
          <p:spPr bwMode="auto">
            <a:xfrm flipH="1">
              <a:off x="1539" y="2958"/>
              <a:ext cx="194"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61" name="Rectangle 62"/>
            <p:cNvSpPr>
              <a:spLocks noChangeArrowheads="1"/>
            </p:cNvSpPr>
            <p:nvPr/>
          </p:nvSpPr>
          <p:spPr bwMode="auto">
            <a:xfrm>
              <a:off x="1413" y="2667"/>
              <a:ext cx="255"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INTA1</a:t>
              </a:r>
              <a:endParaRPr lang="en-US" altLang="en-US" sz="2400">
                <a:latin typeface="Constantia" panose="02030602050306030303" pitchFamily="18" charset="0"/>
              </a:endParaRPr>
            </a:p>
          </p:txBody>
        </p:sp>
        <p:sp>
          <p:nvSpPr>
            <p:cNvPr id="62" name="Rectangle 63"/>
            <p:cNvSpPr>
              <a:spLocks noChangeArrowheads="1"/>
            </p:cNvSpPr>
            <p:nvPr/>
          </p:nvSpPr>
          <p:spPr bwMode="auto">
            <a:xfrm>
              <a:off x="1413" y="3404"/>
              <a:ext cx="211"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INTA</a:t>
              </a:r>
              <a:endParaRPr lang="en-US" altLang="en-US" sz="2400">
                <a:latin typeface="Constantia" panose="02030602050306030303" pitchFamily="18" charset="0"/>
              </a:endParaRPr>
            </a:p>
          </p:txBody>
        </p:sp>
        <p:sp>
          <p:nvSpPr>
            <p:cNvPr id="63" name="Rectangle 64"/>
            <p:cNvSpPr>
              <a:spLocks noChangeArrowheads="1"/>
            </p:cNvSpPr>
            <p:nvPr/>
          </p:nvSpPr>
          <p:spPr bwMode="auto">
            <a:xfrm>
              <a:off x="1627" y="3404"/>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i="1">
                  <a:solidFill>
                    <a:srgbClr val="000000"/>
                  </a:solidFill>
                  <a:latin typeface="Nimbus Roman No9 L" charset="0"/>
                </a:rPr>
                <a:t>p</a:t>
              </a:r>
              <a:endParaRPr lang="en-US" altLang="en-US" sz="2400">
                <a:latin typeface="Constantia" panose="02030602050306030303" pitchFamily="18" charset="0"/>
              </a:endParaRPr>
            </a:p>
          </p:txBody>
        </p:sp>
        <p:sp>
          <p:nvSpPr>
            <p:cNvPr id="64" name="Freeform 65"/>
            <p:cNvSpPr>
              <a:spLocks/>
            </p:cNvSpPr>
            <p:nvPr/>
          </p:nvSpPr>
          <p:spPr bwMode="auto">
            <a:xfrm>
              <a:off x="3217" y="2996"/>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5" name="Freeform 66"/>
            <p:cNvSpPr>
              <a:spLocks/>
            </p:cNvSpPr>
            <p:nvPr/>
          </p:nvSpPr>
          <p:spPr bwMode="auto">
            <a:xfrm>
              <a:off x="3217" y="2928"/>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6" name="Freeform 67"/>
            <p:cNvSpPr>
              <a:spLocks/>
            </p:cNvSpPr>
            <p:nvPr/>
          </p:nvSpPr>
          <p:spPr bwMode="auto">
            <a:xfrm>
              <a:off x="3217" y="2870"/>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7" name="Rectangle 68"/>
            <p:cNvSpPr>
              <a:spLocks noChangeArrowheads="1"/>
            </p:cNvSpPr>
            <p:nvPr/>
          </p:nvSpPr>
          <p:spPr bwMode="auto">
            <a:xfrm>
              <a:off x="1850" y="3268"/>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68" name="Rectangle 69"/>
            <p:cNvSpPr>
              <a:spLocks noChangeArrowheads="1"/>
            </p:cNvSpPr>
            <p:nvPr/>
          </p:nvSpPr>
          <p:spPr bwMode="auto">
            <a:xfrm>
              <a:off x="2955" y="3268"/>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69" name="Rectangle 70"/>
            <p:cNvSpPr>
              <a:spLocks noChangeArrowheads="1"/>
            </p:cNvSpPr>
            <p:nvPr/>
          </p:nvSpPr>
          <p:spPr bwMode="auto">
            <a:xfrm>
              <a:off x="2955" y="2531"/>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70" name="Rectangle 71"/>
            <p:cNvSpPr>
              <a:spLocks noChangeArrowheads="1"/>
            </p:cNvSpPr>
            <p:nvPr/>
          </p:nvSpPr>
          <p:spPr bwMode="auto">
            <a:xfrm>
              <a:off x="1850" y="2531"/>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71" name="Rectangle 72"/>
            <p:cNvSpPr>
              <a:spLocks noChangeArrowheads="1"/>
            </p:cNvSpPr>
            <p:nvPr/>
          </p:nvSpPr>
          <p:spPr bwMode="auto">
            <a:xfrm>
              <a:off x="890" y="2473"/>
              <a:ext cx="184" cy="795"/>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72" name="Rectangle 73"/>
            <p:cNvSpPr>
              <a:spLocks noChangeArrowheads="1"/>
            </p:cNvSpPr>
            <p:nvPr/>
          </p:nvSpPr>
          <p:spPr bwMode="auto">
            <a:xfrm>
              <a:off x="890" y="2473"/>
              <a:ext cx="184" cy="795"/>
            </a:xfrm>
            <a:prstGeom prst="rect">
              <a:avLst/>
            </a:prstGeom>
            <a:noFill/>
            <a:ln w="15875">
              <a:solidFill>
                <a:srgbClr val="00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grpSp>
    </p:spTree>
    <p:extLst>
      <p:ext uri="{BB962C8B-B14F-4D97-AF65-F5344CB8AC3E}">
        <p14:creationId xmlns:p14="http://schemas.microsoft.com/office/powerpoint/2010/main" val="34608704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4471" y="210380"/>
            <a:ext cx="10515600" cy="697193"/>
          </a:xfrm>
        </p:spPr>
        <p:txBody>
          <a:bodyPr/>
          <a:lstStyle/>
          <a:p>
            <a:r>
              <a:rPr lang="en-IN" b="1" dirty="0" smtClean="0">
                <a:solidFill>
                  <a:schemeClr val="accent1">
                    <a:lumMod val="75000"/>
                  </a:schemeClr>
                </a:solidFill>
              </a:rPr>
              <a:t>Controlling Device Requests</a:t>
            </a:r>
            <a:endParaRPr lang="en-IN" b="1" dirty="0">
              <a:solidFill>
                <a:schemeClr val="accent1">
                  <a:lumMod val="75000"/>
                </a:schemeClr>
              </a:solidFill>
            </a:endParaRPr>
          </a:p>
        </p:txBody>
      </p:sp>
      <p:sp>
        <p:nvSpPr>
          <p:cNvPr id="3" name="Rectangle 3"/>
          <p:cNvSpPr txBox="1">
            <a:spLocks noChangeArrowheads="1"/>
          </p:cNvSpPr>
          <p:nvPr/>
        </p:nvSpPr>
        <p:spPr>
          <a:xfrm>
            <a:off x="457199" y="1336432"/>
            <a:ext cx="11066929" cy="5331654"/>
          </a:xfrm>
          <a:prstGeom prst="rect">
            <a:avLst/>
          </a:prstGeom>
        </p:spPr>
        <p:txBody>
          <a:bodyPr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74320" indent="-274320">
              <a:buClr>
                <a:schemeClr val="accent3"/>
              </a:buClr>
              <a:buFont typeface="Wingdings 2"/>
              <a:buChar char=""/>
              <a:defRPr/>
            </a:pPr>
            <a:r>
              <a:rPr lang="en-US" dirty="0" smtClean="0">
                <a:solidFill>
                  <a:srgbClr val="FF0000"/>
                </a:solidFill>
              </a:rPr>
              <a:t>Devices used </a:t>
            </a:r>
            <a:r>
              <a:rPr lang="en-US" dirty="0">
                <a:solidFill>
                  <a:srgbClr val="FF0000"/>
                </a:solidFill>
              </a:rPr>
              <a:t>in a program </a:t>
            </a:r>
            <a:r>
              <a:rPr lang="en-US" dirty="0" smtClean="0"/>
              <a:t>are </a:t>
            </a:r>
            <a:r>
              <a:rPr lang="en-US" dirty="0"/>
              <a:t>allowed to generate interrupt requests. </a:t>
            </a:r>
          </a:p>
          <a:p>
            <a:pPr marL="0" indent="0">
              <a:buClr>
                <a:schemeClr val="accent3"/>
              </a:buClr>
              <a:buNone/>
              <a:defRPr/>
            </a:pPr>
            <a:endParaRPr lang="en-US" dirty="0" smtClean="0"/>
          </a:p>
          <a:p>
            <a:pPr marL="274320" indent="-274320">
              <a:buClr>
                <a:schemeClr val="accent3"/>
              </a:buClr>
              <a:buFont typeface="Wingdings 2"/>
              <a:buChar char=""/>
              <a:defRPr/>
            </a:pPr>
            <a:r>
              <a:rPr lang="en-US" dirty="0" smtClean="0"/>
              <a:t>To </a:t>
            </a:r>
            <a:r>
              <a:rPr lang="en-US" dirty="0"/>
              <a:t>control which devices are </a:t>
            </a:r>
            <a:r>
              <a:rPr lang="en-US" dirty="0">
                <a:solidFill>
                  <a:srgbClr val="FF0000"/>
                </a:solidFill>
              </a:rPr>
              <a:t>allowed to generate </a:t>
            </a:r>
            <a:r>
              <a:rPr lang="en-US" dirty="0"/>
              <a:t>interrupt requests, the interface circuit of each I/O device has an interrupt-enable bit. </a:t>
            </a:r>
          </a:p>
          <a:p>
            <a:pPr marL="640080" lvl="1" indent="-246888">
              <a:buFont typeface="Wingdings 2"/>
              <a:buChar char=""/>
              <a:defRPr/>
            </a:pPr>
            <a:r>
              <a:rPr lang="en-US" sz="1800" dirty="0"/>
              <a:t>If the interrupt-enable bit in the device interface is set to 1, then the device is allowed to generate an interrupt-request.</a:t>
            </a:r>
          </a:p>
          <a:p>
            <a:pPr marL="274320" indent="-274320">
              <a:buClr>
                <a:schemeClr val="accent3"/>
              </a:buClr>
              <a:buFont typeface="Wingdings 2"/>
              <a:buChar char=""/>
              <a:defRPr/>
            </a:pPr>
            <a:endParaRPr lang="en-US" dirty="0" smtClean="0">
              <a:solidFill>
                <a:srgbClr val="FF0000"/>
              </a:solidFill>
            </a:endParaRPr>
          </a:p>
          <a:p>
            <a:pPr marL="274320" indent="-274320">
              <a:buClr>
                <a:schemeClr val="accent3"/>
              </a:buClr>
              <a:buFont typeface="Wingdings 2"/>
              <a:buChar char=""/>
              <a:defRPr/>
            </a:pPr>
            <a:r>
              <a:rPr lang="en-US" dirty="0" smtClean="0">
                <a:solidFill>
                  <a:srgbClr val="FF0000"/>
                </a:solidFill>
              </a:rPr>
              <a:t>Interrupt-enable </a:t>
            </a:r>
            <a:r>
              <a:rPr lang="en-US" dirty="0">
                <a:solidFill>
                  <a:srgbClr val="FF0000"/>
                </a:solidFill>
              </a:rPr>
              <a:t>bit</a:t>
            </a:r>
            <a:r>
              <a:rPr lang="en-US" dirty="0"/>
              <a:t> in the device’s interface circuit determines whether the device is allowed to generate an interrupt request. </a:t>
            </a:r>
          </a:p>
          <a:p>
            <a:pPr marL="274320" indent="-274320">
              <a:buClr>
                <a:schemeClr val="accent3"/>
              </a:buClr>
              <a:buFont typeface="Wingdings 2"/>
              <a:buChar char=""/>
              <a:defRPr/>
            </a:pPr>
            <a:r>
              <a:rPr lang="en-US" dirty="0" smtClean="0">
                <a:solidFill>
                  <a:srgbClr val="00B050"/>
                </a:solidFill>
              </a:rPr>
              <a:t>If DEN(Device)=1</a:t>
            </a:r>
            <a:r>
              <a:rPr lang="en-US" dirty="0" smtClean="0">
                <a:solidFill>
                  <a:srgbClr val="00B050"/>
                </a:solidFill>
                <a:sym typeface="Wingdings" panose="05000000000000000000" pitchFamily="2" charset="2"/>
              </a:rPr>
              <a:t>DIRQ(Processor)                                                                                                                                    , KEN=1KIRQ</a:t>
            </a:r>
            <a:endParaRPr lang="en-US" dirty="0">
              <a:solidFill>
                <a:srgbClr val="00B050"/>
              </a:solidFill>
            </a:endParaRPr>
          </a:p>
        </p:txBody>
      </p:sp>
    </p:spTree>
    <p:extLst>
      <p:ext uri="{BB962C8B-B14F-4D97-AF65-F5344CB8AC3E}">
        <p14:creationId xmlns:p14="http://schemas.microsoft.com/office/powerpoint/2010/main" val="40247506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Using interrupts to read line of characters</a:t>
            </a:r>
            <a:endParaRPr lang="en-IN" dirty="0"/>
          </a:p>
        </p:txBody>
      </p:sp>
      <p:pic>
        <p:nvPicPr>
          <p:cNvPr id="3" name="Content Placeholder 3"/>
          <p:cNvPicPr>
            <a:picLocks noChangeAspect="1"/>
          </p:cNvPicPr>
          <p:nvPr/>
        </p:nvPicPr>
        <p:blipFill>
          <a:blip r:embed="rId2"/>
          <a:stretch>
            <a:fillRect/>
          </a:stretch>
        </p:blipFill>
        <p:spPr>
          <a:xfrm>
            <a:off x="635000" y="1839072"/>
            <a:ext cx="9639300" cy="4764928"/>
          </a:xfrm>
          <a:prstGeom prst="rect">
            <a:avLst/>
          </a:prstGeom>
        </p:spPr>
      </p:pic>
    </p:spTree>
    <p:extLst>
      <p:ext uri="{BB962C8B-B14F-4D97-AF65-F5344CB8AC3E}">
        <p14:creationId xmlns:p14="http://schemas.microsoft.com/office/powerpoint/2010/main" val="18653699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45110"/>
          </a:xfrm>
        </p:spPr>
        <p:txBody>
          <a:bodyPr/>
          <a:lstStyle/>
          <a:p>
            <a:r>
              <a:rPr lang="en-IN" dirty="0" smtClean="0"/>
              <a:t>Exceptions</a:t>
            </a:r>
            <a:endParaRPr lang="en-IN" dirty="0"/>
          </a:p>
        </p:txBody>
      </p:sp>
      <p:sp>
        <p:nvSpPr>
          <p:cNvPr id="3" name="Rectangle 3"/>
          <p:cNvSpPr txBox="1">
            <a:spLocks noChangeArrowheads="1"/>
          </p:cNvSpPr>
          <p:nvPr/>
        </p:nvSpPr>
        <p:spPr>
          <a:xfrm>
            <a:off x="457199" y="1600200"/>
            <a:ext cx="11066929" cy="4525963"/>
          </a:xfrm>
          <a:prstGeom prst="rect">
            <a:avLst/>
          </a:prstGeom>
        </p:spPr>
        <p:txBody>
          <a:bodyPr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40080" lvl="1" indent="-246888">
              <a:buFont typeface="Wingdings 2"/>
              <a:buChar char=""/>
              <a:defRPr/>
            </a:pPr>
            <a:r>
              <a:rPr lang="en-US" dirty="0" smtClean="0"/>
              <a:t>Error </a:t>
            </a:r>
            <a:r>
              <a:rPr lang="en-US" dirty="0"/>
              <a:t>in the data stored.</a:t>
            </a:r>
          </a:p>
          <a:p>
            <a:pPr marL="640080" lvl="1" indent="-246888">
              <a:buFont typeface="Wingdings 2"/>
              <a:buChar char=""/>
              <a:defRPr/>
            </a:pPr>
            <a:r>
              <a:rPr lang="en-US" dirty="0"/>
              <a:t>Error during the execution of an instruction. </a:t>
            </a:r>
          </a:p>
          <a:p>
            <a:pPr marL="274320" indent="-274320">
              <a:buClr>
                <a:schemeClr val="accent3"/>
              </a:buClr>
              <a:buFont typeface="Wingdings 2"/>
              <a:buChar char=""/>
              <a:defRPr/>
            </a:pPr>
            <a:r>
              <a:rPr lang="en-US" dirty="0" smtClean="0"/>
              <a:t>Types </a:t>
            </a:r>
            <a:r>
              <a:rPr lang="en-US" dirty="0"/>
              <a:t>of exceptions are:</a:t>
            </a:r>
          </a:p>
          <a:p>
            <a:pPr marL="640080" lvl="1" indent="-246888">
              <a:buFont typeface="Wingdings 2"/>
              <a:buChar char=""/>
              <a:defRPr/>
            </a:pPr>
            <a:r>
              <a:rPr lang="en-US" sz="1800" dirty="0"/>
              <a:t>Recovery from errors</a:t>
            </a:r>
          </a:p>
          <a:p>
            <a:pPr marL="640080" lvl="1" indent="-246888">
              <a:buFont typeface="Wingdings 2"/>
              <a:buChar char=""/>
              <a:defRPr/>
            </a:pPr>
            <a:r>
              <a:rPr lang="en-US" sz="1800" dirty="0"/>
              <a:t>Debugging </a:t>
            </a:r>
          </a:p>
          <a:p>
            <a:pPr marL="640080" lvl="1" indent="-246888">
              <a:buFont typeface="Wingdings 2"/>
              <a:buChar char=""/>
              <a:defRPr/>
            </a:pPr>
            <a:r>
              <a:rPr lang="en-US" sz="1800" dirty="0"/>
              <a:t>Privilege exception</a:t>
            </a:r>
            <a:endParaRPr lang="en-US" dirty="0"/>
          </a:p>
          <a:p>
            <a:pPr marL="0" indent="0">
              <a:buClr>
                <a:schemeClr val="accent3"/>
              </a:buClr>
              <a:buNone/>
              <a:defRPr/>
            </a:pPr>
            <a:endParaRPr lang="en-US" sz="2400" dirty="0" smtClean="0">
              <a:solidFill>
                <a:srgbClr val="00B050"/>
              </a:solidFill>
            </a:endParaRPr>
          </a:p>
          <a:p>
            <a:pPr marL="274320" indent="-274320">
              <a:buClr>
                <a:schemeClr val="accent3"/>
              </a:buClr>
              <a:buFont typeface="Wingdings 2"/>
              <a:buChar char=""/>
              <a:defRPr/>
            </a:pPr>
            <a:r>
              <a:rPr lang="en-US" dirty="0" smtClean="0">
                <a:solidFill>
                  <a:srgbClr val="00B050"/>
                </a:solidFill>
              </a:rPr>
              <a:t>Recovery from exception</a:t>
            </a:r>
            <a:r>
              <a:rPr lang="en-US" dirty="0" smtClean="0">
                <a:solidFill>
                  <a:srgbClr val="00B050"/>
                </a:solidFill>
                <a:sym typeface="Wingdings" panose="05000000000000000000" pitchFamily="2" charset="2"/>
              </a:rPr>
              <a:t> </a:t>
            </a:r>
            <a:r>
              <a:rPr lang="en-US" dirty="0" smtClean="0">
                <a:solidFill>
                  <a:srgbClr val="FF0000"/>
                </a:solidFill>
                <a:sym typeface="Wingdings" panose="05000000000000000000" pitchFamily="2" charset="2"/>
              </a:rPr>
              <a:t>Exception service routine</a:t>
            </a:r>
          </a:p>
          <a:p>
            <a:pPr marL="0" indent="0">
              <a:buClr>
                <a:schemeClr val="accent3"/>
              </a:buClr>
              <a:buNone/>
              <a:defRPr/>
            </a:pPr>
            <a:r>
              <a:rPr lang="en-US" dirty="0" smtClean="0">
                <a:solidFill>
                  <a:srgbClr val="FF0000"/>
                </a:solidFill>
                <a:sym typeface="Wingdings" panose="05000000000000000000" pitchFamily="2" charset="2"/>
              </a:rPr>
              <a:t>Divide by zero, un recognized OP code</a:t>
            </a:r>
            <a:endParaRPr lang="en-US" dirty="0">
              <a:solidFill>
                <a:srgbClr val="FF0000"/>
              </a:solidFill>
            </a:endParaRPr>
          </a:p>
        </p:txBody>
      </p:sp>
    </p:spTree>
    <p:extLst>
      <p:ext uri="{BB962C8B-B14F-4D97-AF65-F5344CB8AC3E}">
        <p14:creationId xmlns:p14="http://schemas.microsoft.com/office/powerpoint/2010/main" val="8062702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Debugger</a:t>
            </a:r>
            <a:endParaRPr lang="en-IN" dirty="0"/>
          </a:p>
        </p:txBody>
      </p:sp>
      <p:sp>
        <p:nvSpPr>
          <p:cNvPr id="3" name="Rectangle 3"/>
          <p:cNvSpPr txBox="1">
            <a:spLocks noChangeArrowheads="1"/>
          </p:cNvSpPr>
          <p:nvPr/>
        </p:nvSpPr>
        <p:spPr>
          <a:xfrm>
            <a:off x="457200" y="1600200"/>
            <a:ext cx="10896600" cy="452596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dirty="0" smtClean="0"/>
              <a:t>Debugger uses exceptions to provide important features:</a:t>
            </a:r>
          </a:p>
          <a:p>
            <a:pPr lvl="1"/>
            <a:r>
              <a:rPr lang="en-US" altLang="en-US" sz="1800" dirty="0" smtClean="0"/>
              <a:t>Trace—Exception occurs after executing every instruction</a:t>
            </a:r>
          </a:p>
          <a:p>
            <a:pPr lvl="1"/>
            <a:r>
              <a:rPr lang="en-US" altLang="en-US" sz="1800" dirty="0" smtClean="0"/>
              <a:t>Breakpoints—Interrupted at specific point</a:t>
            </a:r>
          </a:p>
          <a:p>
            <a:r>
              <a:rPr lang="en-US" altLang="en-US" dirty="0" smtClean="0"/>
              <a:t>Trace mode:</a:t>
            </a:r>
          </a:p>
          <a:p>
            <a:pPr lvl="1"/>
            <a:r>
              <a:rPr lang="en-US" altLang="en-US" dirty="0" smtClean="0">
                <a:solidFill>
                  <a:srgbClr val="FF0000"/>
                </a:solidFill>
              </a:rPr>
              <a:t>Exception occurs after the execution of every instruction. </a:t>
            </a:r>
          </a:p>
          <a:p>
            <a:pPr lvl="1"/>
            <a:r>
              <a:rPr lang="en-US" altLang="en-US" dirty="0" smtClean="0">
                <a:solidFill>
                  <a:srgbClr val="FF0000"/>
                </a:solidFill>
              </a:rPr>
              <a:t>Debugging program is used as the exception-service routine.</a:t>
            </a:r>
          </a:p>
          <a:p>
            <a:r>
              <a:rPr lang="en-US" altLang="en-US" dirty="0" smtClean="0"/>
              <a:t>Breakpoints:</a:t>
            </a:r>
          </a:p>
          <a:p>
            <a:pPr lvl="1"/>
            <a:r>
              <a:rPr lang="en-US" altLang="en-US" dirty="0">
                <a:solidFill>
                  <a:srgbClr val="FF0000"/>
                </a:solidFill>
              </a:rPr>
              <a:t>Exception occurs only at specific points selected by the user. </a:t>
            </a:r>
          </a:p>
          <a:p>
            <a:pPr lvl="1"/>
            <a:r>
              <a:rPr lang="en-US" altLang="en-US" dirty="0">
                <a:solidFill>
                  <a:srgbClr val="FF0000"/>
                </a:solidFill>
              </a:rPr>
              <a:t>Debugging program is used as the exception-service routine. </a:t>
            </a:r>
          </a:p>
        </p:txBody>
      </p:sp>
    </p:spTree>
    <p:extLst>
      <p:ext uri="{BB962C8B-B14F-4D97-AF65-F5344CB8AC3E}">
        <p14:creationId xmlns:p14="http://schemas.microsoft.com/office/powerpoint/2010/main" val="7793690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838200" y="-115328"/>
            <a:ext cx="10515600" cy="1325563"/>
          </a:xfrm>
        </p:spPr>
        <p:txBody>
          <a:bodyPr>
            <a:normAutofit/>
          </a:bodyPr>
          <a:lstStyle/>
          <a:p>
            <a:pPr marL="393192" lvl="1">
              <a:defRPr/>
            </a:pPr>
            <a:r>
              <a:rPr lang="en-US" sz="4400" b="1" kern="1200" dirty="0">
                <a:solidFill>
                  <a:schemeClr val="accent1">
                    <a:lumMod val="75000"/>
                  </a:schemeClr>
                </a:solidFill>
                <a:latin typeface="+mj-lt"/>
                <a:ea typeface="+mj-ea"/>
                <a:cs typeface="+mj-cs"/>
              </a:rPr>
              <a:t>Privilege exception</a:t>
            </a:r>
          </a:p>
        </p:txBody>
      </p:sp>
      <p:sp>
        <p:nvSpPr>
          <p:cNvPr id="47107" name="Rectangle 3"/>
          <p:cNvSpPr>
            <a:spLocks noGrp="1" noChangeArrowheads="1"/>
          </p:cNvSpPr>
          <p:nvPr>
            <p:ph idx="1"/>
          </p:nvPr>
        </p:nvSpPr>
        <p:spPr>
          <a:xfrm>
            <a:off x="838200" y="1210235"/>
            <a:ext cx="10515600" cy="4966728"/>
          </a:xfrm>
        </p:spPr>
        <p:txBody>
          <a:bodyPr/>
          <a:lstStyle/>
          <a:p>
            <a:pPr eaLnBrk="1" hangingPunct="1"/>
            <a:r>
              <a:rPr lang="en-US" altLang="en-US" dirty="0" smtClean="0"/>
              <a:t>Certain instructions can be executed only when the processor is in the supervisor mode. These are called privileged instructions.</a:t>
            </a:r>
          </a:p>
          <a:p>
            <a:pPr marL="0" indent="0" eaLnBrk="1" hangingPunct="1">
              <a:buNone/>
            </a:pPr>
            <a:r>
              <a:rPr lang="en-US" altLang="en-US" dirty="0" smtClean="0"/>
              <a:t>  </a:t>
            </a:r>
          </a:p>
          <a:p>
            <a:pPr eaLnBrk="1" hangingPunct="1"/>
            <a:r>
              <a:rPr lang="en-US" altLang="en-US" dirty="0" smtClean="0"/>
              <a:t>If an attempt is made to execute a privileged instruction in the user mode, a privilege exception occurs. </a:t>
            </a:r>
          </a:p>
          <a:p>
            <a:pPr marL="0" indent="0" eaLnBrk="1" hangingPunct="1">
              <a:buNone/>
            </a:pPr>
            <a:endParaRPr lang="en-US" altLang="en-US" dirty="0" smtClean="0"/>
          </a:p>
          <a:p>
            <a:pPr eaLnBrk="1" hangingPunct="1"/>
            <a:r>
              <a:rPr lang="en-US" altLang="en-US" dirty="0" smtClean="0"/>
              <a:t>Privilege exception causes</a:t>
            </a:r>
          </a:p>
          <a:p>
            <a:pPr lvl="1" eaLnBrk="1" hangingPunct="1"/>
            <a:r>
              <a:rPr lang="en-US" altLang="en-US" sz="2800" dirty="0" smtClean="0">
                <a:solidFill>
                  <a:srgbClr val="FF0000"/>
                </a:solidFill>
              </a:rPr>
              <a:t>Processor </a:t>
            </a:r>
            <a:r>
              <a:rPr lang="en-US" altLang="en-US" sz="2800" dirty="0">
                <a:solidFill>
                  <a:srgbClr val="FF0000"/>
                </a:solidFill>
              </a:rPr>
              <a:t>to switch to the supervisor mode,</a:t>
            </a:r>
          </a:p>
          <a:p>
            <a:pPr lvl="1" eaLnBrk="1" hangingPunct="1"/>
            <a:r>
              <a:rPr lang="en-US" altLang="en-US" sz="2800" dirty="0">
                <a:solidFill>
                  <a:srgbClr val="FF0000"/>
                </a:solidFill>
              </a:rPr>
              <a:t>Execution of an appropriate exception-servicing routine</a:t>
            </a:r>
            <a:r>
              <a:rPr lang="en-US" altLang="en-US" sz="1800" dirty="0"/>
              <a:t>.</a:t>
            </a:r>
          </a:p>
        </p:txBody>
      </p:sp>
      <p:sp>
        <p:nvSpPr>
          <p:cNvPr id="4" name="Date Placeholder 3"/>
          <p:cNvSpPr>
            <a:spLocks noGrp="1"/>
          </p:cNvSpPr>
          <p:nvPr>
            <p:ph type="dt" sz="quarter" idx="10"/>
          </p:nvPr>
        </p:nvSpPr>
        <p:spPr/>
        <p:txBody>
          <a:bodyPr/>
          <a:lstStyle/>
          <a:p>
            <a:pPr>
              <a:defRPr/>
            </a:pPr>
            <a:fld id="{9B09C7A3-6960-467B-B469-7D08C2DE7D5F}" type="datetime1">
              <a:rPr lang="en-US"/>
              <a:pPr>
                <a:defRPr/>
              </a:pPr>
              <a:t>10/16/2016</a:t>
            </a:fld>
            <a:endParaRPr lang="en-US"/>
          </a:p>
        </p:txBody>
      </p:sp>
      <p:sp>
        <p:nvSpPr>
          <p:cNvPr id="47109"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C66FFEA-5772-4D64-855E-126D5545C60E}" type="slidenum">
              <a:rPr lang="en-US" altLang="en-US" sz="1200">
                <a:solidFill>
                  <a:srgbClr val="898989"/>
                </a:solidFill>
                <a:latin typeface="Arial" panose="020B0604020202020204" pitchFamily="34" charset="0"/>
              </a:rPr>
              <a:pPr>
                <a:spcBef>
                  <a:spcPct val="0"/>
                </a:spcBef>
                <a:buFontTx/>
                <a:buNone/>
              </a:pPr>
              <a:t>28</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33385728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42975"/>
          </a:xfrm>
        </p:spPr>
        <p:txBody>
          <a:bodyPr/>
          <a:lstStyle/>
          <a:p>
            <a:pPr algn="ctr"/>
            <a:r>
              <a:rPr lang="en-IN" dirty="0" smtClean="0">
                <a:solidFill>
                  <a:srgbClr val="00B050"/>
                </a:solidFill>
              </a:rPr>
              <a:t>DIRECT MEMORY ACCESS</a:t>
            </a:r>
            <a:endParaRPr lang="en-IN" dirty="0">
              <a:solidFill>
                <a:srgbClr val="00B050"/>
              </a:solidFill>
            </a:endParaRPr>
          </a:p>
        </p:txBody>
      </p:sp>
      <p:sp>
        <p:nvSpPr>
          <p:cNvPr id="3" name="Content Placeholder 2"/>
          <p:cNvSpPr>
            <a:spLocks noGrp="1"/>
          </p:cNvSpPr>
          <p:nvPr>
            <p:ph idx="1"/>
          </p:nvPr>
        </p:nvSpPr>
        <p:spPr>
          <a:xfrm>
            <a:off x="838200" y="1308100"/>
            <a:ext cx="10515600" cy="5213724"/>
          </a:xfrm>
        </p:spPr>
        <p:txBody>
          <a:bodyPr/>
          <a:lstStyle/>
          <a:p>
            <a:pPr algn="just"/>
            <a:r>
              <a:rPr lang="en-IN" dirty="0" smtClean="0">
                <a:solidFill>
                  <a:schemeClr val="accent1">
                    <a:lumMod val="75000"/>
                  </a:schemeClr>
                </a:solidFill>
              </a:rPr>
              <a:t>Drawbacks of previous approaches</a:t>
            </a:r>
          </a:p>
          <a:p>
            <a:pPr marL="0" indent="0" algn="just">
              <a:buNone/>
            </a:pPr>
            <a:r>
              <a:rPr lang="en-IN" dirty="0" smtClean="0">
                <a:sym typeface="Wingdings" panose="05000000000000000000" pitchFamily="2" charset="2"/>
              </a:rPr>
              <a:t>Restoring PC and other state information</a:t>
            </a:r>
          </a:p>
          <a:p>
            <a:pPr marL="0" indent="0" algn="just">
              <a:buNone/>
            </a:pPr>
            <a:r>
              <a:rPr lang="en-IN" dirty="0" smtClean="0">
                <a:sym typeface="Wingdings" panose="05000000000000000000" pitchFamily="2" charset="2"/>
              </a:rPr>
              <a:t>Processor has to poll IO device/ waits for device to send INT</a:t>
            </a:r>
          </a:p>
          <a:p>
            <a:pPr marL="0" indent="0" algn="just">
              <a:buNone/>
            </a:pPr>
            <a:endParaRPr lang="en-IN" dirty="0" smtClean="0">
              <a:sym typeface="Wingdings" panose="05000000000000000000" pitchFamily="2" charset="2"/>
            </a:endParaRPr>
          </a:p>
          <a:p>
            <a:pPr algn="just"/>
            <a:r>
              <a:rPr lang="en-IN" sz="3500" dirty="0">
                <a:solidFill>
                  <a:srgbClr val="FF0000"/>
                </a:solidFill>
              </a:rPr>
              <a:t>Transfers large block of data at high speed  </a:t>
            </a:r>
          </a:p>
          <a:p>
            <a:pPr marL="0" indent="0" algn="just">
              <a:buNone/>
            </a:pPr>
            <a:endParaRPr lang="en-IN" sz="3500" dirty="0">
              <a:solidFill>
                <a:srgbClr val="FF0000"/>
              </a:solidFill>
            </a:endParaRPr>
          </a:p>
          <a:p>
            <a:pPr marL="228600" lvl="1" algn="just">
              <a:spcBef>
                <a:spcPts val="1000"/>
              </a:spcBef>
            </a:pPr>
            <a:r>
              <a:rPr lang="en-US" sz="3500" dirty="0"/>
              <a:t>control unit may be provided to transfer a block of data directly between an </a:t>
            </a:r>
            <a:r>
              <a:rPr lang="en-US" sz="3500" b="1" dirty="0">
                <a:solidFill>
                  <a:srgbClr val="0070C0"/>
                </a:solidFill>
              </a:rPr>
              <a:t>I/O device and the main memory,</a:t>
            </a:r>
            <a:r>
              <a:rPr lang="en-US" sz="3500" dirty="0"/>
              <a:t> without continuous intervention by the processor.</a:t>
            </a:r>
            <a:endParaRPr lang="en-IN" dirty="0"/>
          </a:p>
        </p:txBody>
      </p:sp>
    </p:spTree>
    <p:extLst>
      <p:ext uri="{BB962C8B-B14F-4D97-AF65-F5344CB8AC3E}">
        <p14:creationId xmlns:p14="http://schemas.microsoft.com/office/powerpoint/2010/main" val="2642937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7507"/>
            <a:ext cx="10515600" cy="1325563"/>
          </a:xfrm>
        </p:spPr>
        <p:txBody>
          <a:bodyPr/>
          <a:lstStyle/>
          <a:p>
            <a:r>
              <a:rPr lang="en-IN" dirty="0" smtClean="0"/>
              <a:t>Accessing I/O devices</a:t>
            </a:r>
            <a:endParaRPr lang="en-IN" dirty="0"/>
          </a:p>
        </p:txBody>
      </p:sp>
      <p:sp>
        <p:nvSpPr>
          <p:cNvPr id="3" name="Content Placeholder 2"/>
          <p:cNvSpPr>
            <a:spLocks noGrp="1"/>
          </p:cNvSpPr>
          <p:nvPr>
            <p:ph idx="1"/>
          </p:nvPr>
        </p:nvSpPr>
        <p:spPr>
          <a:xfrm>
            <a:off x="838200" y="1403070"/>
            <a:ext cx="10515600" cy="4943942"/>
          </a:xfrm>
        </p:spPr>
        <p:txBody>
          <a:bodyPr/>
          <a:lstStyle/>
          <a:p>
            <a:r>
              <a:rPr lang="en-IN" dirty="0" smtClean="0">
                <a:solidFill>
                  <a:srgbClr val="FF0000"/>
                </a:solidFill>
              </a:rPr>
              <a:t>Memory mapped IO</a:t>
            </a:r>
          </a:p>
          <a:p>
            <a:pPr marL="0" indent="0">
              <a:buNone/>
            </a:pPr>
            <a:r>
              <a:rPr lang="en-IN" dirty="0" smtClean="0">
                <a:sym typeface="Wingdings" panose="05000000000000000000" pitchFamily="2" charset="2"/>
              </a:rPr>
              <a:t>IO devices and memory share the same address space.</a:t>
            </a:r>
          </a:p>
          <a:p>
            <a:pPr marL="0" indent="0">
              <a:buNone/>
            </a:pPr>
            <a:r>
              <a:rPr lang="en-IN" dirty="0" smtClean="0">
                <a:sym typeface="Wingdings" panose="05000000000000000000" pitchFamily="2" charset="2"/>
              </a:rPr>
              <a:t>Move DATAIN,R0</a:t>
            </a:r>
          </a:p>
          <a:p>
            <a:pPr marL="0" indent="0">
              <a:buNone/>
            </a:pPr>
            <a:r>
              <a:rPr lang="en-IN" dirty="0" smtClean="0">
                <a:sym typeface="Wingdings" panose="05000000000000000000" pitchFamily="2" charset="2"/>
              </a:rPr>
              <a:t>Move R0, DATAOUT</a:t>
            </a:r>
          </a:p>
          <a:p>
            <a:pPr marL="0" indent="0">
              <a:buNone/>
            </a:pPr>
            <a:r>
              <a:rPr lang="en-IN" dirty="0" smtClean="0">
                <a:sym typeface="Wingdings" panose="05000000000000000000" pitchFamily="2" charset="2"/>
              </a:rPr>
              <a:t>DATAIN and DATAOUT are buffers</a:t>
            </a:r>
          </a:p>
          <a:p>
            <a:pPr marL="0" indent="0">
              <a:buNone/>
            </a:pPr>
            <a:endParaRPr lang="en-IN" dirty="0" smtClean="0">
              <a:sym typeface="Wingdings" panose="05000000000000000000" pitchFamily="2" charset="2"/>
            </a:endParaRPr>
          </a:p>
          <a:p>
            <a:r>
              <a:rPr lang="en-US" dirty="0">
                <a:solidFill>
                  <a:srgbClr val="FF0000"/>
                </a:solidFill>
              </a:rPr>
              <a:t>I/O devices and the memory may have different address spaces:</a:t>
            </a:r>
          </a:p>
          <a:p>
            <a:pPr marL="0" indent="0">
              <a:buNone/>
            </a:pPr>
            <a:r>
              <a:rPr lang="en-US" dirty="0" smtClean="0">
                <a:sym typeface="Wingdings" panose="05000000000000000000" pitchFamily="2" charset="2"/>
              </a:rPr>
              <a:t></a:t>
            </a:r>
            <a:r>
              <a:rPr lang="en-US" dirty="0" smtClean="0"/>
              <a:t>Special </a:t>
            </a:r>
            <a:r>
              <a:rPr lang="en-US" dirty="0"/>
              <a:t>instructions to transfer data to and from I/O devices.</a:t>
            </a:r>
            <a:endParaRPr lang="en-IN" dirty="0" smtClean="0"/>
          </a:p>
          <a:p>
            <a:pPr marL="0" indent="0">
              <a:buNone/>
            </a:pPr>
            <a:endParaRPr lang="en-IN" dirty="0"/>
          </a:p>
        </p:txBody>
      </p:sp>
    </p:spTree>
    <p:extLst>
      <p:ext uri="{BB962C8B-B14F-4D97-AF65-F5344CB8AC3E}">
        <p14:creationId xmlns:p14="http://schemas.microsoft.com/office/powerpoint/2010/main" val="407045114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
            <a:ext cx="10515600" cy="850900"/>
          </a:xfrm>
        </p:spPr>
        <p:txBody>
          <a:bodyPr/>
          <a:lstStyle/>
          <a:p>
            <a:pPr algn="ctr"/>
            <a:r>
              <a:rPr lang="en-IN" b="1" dirty="0" smtClean="0">
                <a:solidFill>
                  <a:srgbClr val="00B050"/>
                </a:solidFill>
              </a:rPr>
              <a:t>DIRECT MEMORY ACCESS</a:t>
            </a:r>
            <a:endParaRPr lang="en-IN" b="1" dirty="0">
              <a:solidFill>
                <a:srgbClr val="00B050"/>
              </a:solidFill>
            </a:endParaRPr>
          </a:p>
        </p:txBody>
      </p:sp>
      <p:sp>
        <p:nvSpPr>
          <p:cNvPr id="3" name="Content Placeholder 2"/>
          <p:cNvSpPr>
            <a:spLocks noGrp="1"/>
          </p:cNvSpPr>
          <p:nvPr>
            <p:ph idx="1"/>
          </p:nvPr>
        </p:nvSpPr>
        <p:spPr>
          <a:xfrm>
            <a:off x="838200" y="850901"/>
            <a:ext cx="10515600" cy="5326062"/>
          </a:xfrm>
        </p:spPr>
        <p:txBody>
          <a:bodyPr>
            <a:normAutofit fontScale="77500" lnSpcReduction="20000"/>
          </a:bodyPr>
          <a:lstStyle/>
          <a:p>
            <a:pPr algn="just"/>
            <a:endParaRPr lang="en-US" sz="3500" dirty="0" smtClean="0"/>
          </a:p>
          <a:p>
            <a:pPr marL="0" lvl="1" indent="0" algn="just">
              <a:spcBef>
                <a:spcPts val="1000"/>
              </a:spcBef>
              <a:buNone/>
            </a:pPr>
            <a:r>
              <a:rPr lang="en-US" sz="3500" dirty="0" smtClean="0"/>
              <a:t> </a:t>
            </a:r>
            <a:endParaRPr lang="en-US" sz="3500" dirty="0"/>
          </a:p>
          <a:p>
            <a:pPr algn="just"/>
            <a:r>
              <a:rPr lang="en-US" sz="3500" dirty="0">
                <a:solidFill>
                  <a:srgbClr val="0070C0"/>
                </a:solidFill>
              </a:rPr>
              <a:t>Control unit </a:t>
            </a:r>
            <a:r>
              <a:rPr lang="en-US" sz="3500" dirty="0"/>
              <a:t>which performs these transfers is </a:t>
            </a:r>
            <a:r>
              <a:rPr lang="en-US" sz="3500" dirty="0" smtClean="0"/>
              <a:t> </a:t>
            </a:r>
            <a:r>
              <a:rPr lang="en-US" sz="3500" dirty="0">
                <a:solidFill>
                  <a:srgbClr val="FF0000"/>
                </a:solidFill>
              </a:rPr>
              <a:t>part of the I/O device’s </a:t>
            </a:r>
            <a:r>
              <a:rPr lang="en-US" sz="3500" dirty="0"/>
              <a:t>interface circuit. This control unit is called as a </a:t>
            </a:r>
            <a:r>
              <a:rPr lang="en-US" sz="3500" dirty="0">
                <a:solidFill>
                  <a:srgbClr val="FF0000"/>
                </a:solidFill>
              </a:rPr>
              <a:t>DMA </a:t>
            </a:r>
            <a:r>
              <a:rPr lang="en-US" sz="3500" dirty="0" smtClean="0">
                <a:solidFill>
                  <a:srgbClr val="FF0000"/>
                </a:solidFill>
              </a:rPr>
              <a:t>controller </a:t>
            </a:r>
            <a:r>
              <a:rPr lang="en-US" sz="3500" dirty="0" smtClean="0">
                <a:solidFill>
                  <a:srgbClr val="00B050"/>
                </a:solidFill>
              </a:rPr>
              <a:t>(performs functions of processor)</a:t>
            </a:r>
            <a:r>
              <a:rPr lang="en-US" sz="3500" dirty="0" smtClean="0">
                <a:solidFill>
                  <a:srgbClr val="FF0000"/>
                </a:solidFill>
              </a:rPr>
              <a:t>.</a:t>
            </a:r>
          </a:p>
          <a:p>
            <a:pPr algn="just"/>
            <a:endParaRPr lang="en-US" sz="3500" dirty="0" smtClean="0">
              <a:solidFill>
                <a:srgbClr val="FF0000"/>
              </a:solidFill>
            </a:endParaRPr>
          </a:p>
          <a:p>
            <a:pPr algn="just"/>
            <a:r>
              <a:rPr lang="en-US" sz="3500" dirty="0" smtClean="0">
                <a:solidFill>
                  <a:srgbClr val="FF0000"/>
                </a:solidFill>
              </a:rPr>
              <a:t>The requested program will be put in the blocked state.</a:t>
            </a:r>
          </a:p>
          <a:p>
            <a:pPr marL="0" indent="0" algn="just">
              <a:buNone/>
            </a:pPr>
            <a:endParaRPr lang="en-US" sz="3500" dirty="0" smtClean="0">
              <a:solidFill>
                <a:srgbClr val="FF0000"/>
              </a:solidFill>
            </a:endParaRPr>
          </a:p>
          <a:p>
            <a:pPr marL="274320" indent="-274320" algn="just">
              <a:buClr>
                <a:schemeClr val="accent3"/>
              </a:buClr>
              <a:buFont typeface="Wingdings 2"/>
              <a:buChar char=""/>
              <a:defRPr/>
            </a:pPr>
            <a:r>
              <a:rPr lang="en-US" sz="3600" dirty="0" smtClean="0"/>
              <a:t>The </a:t>
            </a:r>
            <a:r>
              <a:rPr lang="en-US" sz="3600" dirty="0"/>
              <a:t>operation of the DMA controller must be under the control of a program executed by the processor. That is, the processor must initiate the DMA transfer. </a:t>
            </a:r>
          </a:p>
          <a:p>
            <a:pPr marL="274320" indent="-274320" algn="just">
              <a:buClr>
                <a:schemeClr val="accent3"/>
              </a:buClr>
              <a:buFont typeface="Wingdings 2"/>
              <a:buChar char=""/>
              <a:defRPr/>
            </a:pPr>
            <a:endParaRPr lang="en-US" sz="3600" dirty="0"/>
          </a:p>
          <a:p>
            <a:pPr marL="274320" indent="-274320" algn="just">
              <a:buClr>
                <a:schemeClr val="accent3"/>
              </a:buClr>
              <a:buFont typeface="Wingdings 2"/>
              <a:buChar char=""/>
              <a:defRPr/>
            </a:pPr>
            <a:r>
              <a:rPr lang="en-US" sz="3600" dirty="0"/>
              <a:t>Once the DMA controller completes the DMA transfer, it informs the processor by raising an interrupt signal.</a:t>
            </a:r>
          </a:p>
          <a:p>
            <a:pPr algn="just"/>
            <a:endParaRPr lang="en-US" sz="3500" dirty="0">
              <a:solidFill>
                <a:srgbClr val="FF0000"/>
              </a:solidFill>
            </a:endParaRPr>
          </a:p>
          <a:p>
            <a:pPr algn="just"/>
            <a:endParaRPr lang="en-IN" dirty="0"/>
          </a:p>
        </p:txBody>
      </p:sp>
    </p:spTree>
    <p:extLst>
      <p:ext uri="{BB962C8B-B14F-4D97-AF65-F5344CB8AC3E}">
        <p14:creationId xmlns:p14="http://schemas.microsoft.com/office/powerpoint/2010/main" val="10053661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en-US" altLang="en-US" smtClean="0"/>
              <a:t>Direct Memory Access (contd..)</a:t>
            </a:r>
          </a:p>
        </p:txBody>
      </p:sp>
      <p:sp>
        <p:nvSpPr>
          <p:cNvPr id="396291" name="Rectangle 3"/>
          <p:cNvSpPr>
            <a:spLocks noGrp="1" noChangeArrowheads="1"/>
          </p:cNvSpPr>
          <p:nvPr>
            <p:ph idx="1"/>
          </p:nvPr>
        </p:nvSpPr>
        <p:spPr/>
        <p:txBody>
          <a:bodyPr rtlCol="0">
            <a:normAutofit/>
          </a:bodyPr>
          <a:lstStyle/>
          <a:p>
            <a:pPr marL="274320" indent="-274320">
              <a:buClr>
                <a:schemeClr val="accent3"/>
              </a:buClr>
              <a:buFont typeface="Wingdings 2"/>
              <a:buChar char=""/>
              <a:defRPr/>
            </a:pPr>
            <a:r>
              <a:rPr lang="en-US" dirty="0"/>
              <a:t>Direct Memory Access (DMA):</a:t>
            </a:r>
          </a:p>
          <a:p>
            <a:pPr marL="640080" lvl="1" indent="-246888">
              <a:buFont typeface="Wingdings 2"/>
              <a:buChar char=""/>
              <a:defRPr/>
            </a:pPr>
            <a:r>
              <a:rPr lang="en-US" sz="1800" dirty="0"/>
              <a:t>A special control unit may be provided to transfer a block of data directly between an I/O device and the main memory, without continuous intervention by the processor. </a:t>
            </a:r>
          </a:p>
          <a:p>
            <a:pPr marL="274320" indent="-274320">
              <a:buClr>
                <a:schemeClr val="accent3"/>
              </a:buClr>
              <a:buFont typeface="Wingdings 2"/>
              <a:buChar char=""/>
              <a:defRPr/>
            </a:pPr>
            <a:r>
              <a:rPr lang="en-US" dirty="0"/>
              <a:t>Control unit which performs these transfers is a part of the I/O device’s interface circuit. This control unit is called as a DMA controller.</a:t>
            </a:r>
          </a:p>
          <a:p>
            <a:pPr marL="274320" indent="-274320">
              <a:buClr>
                <a:schemeClr val="accent3"/>
              </a:buClr>
              <a:buFont typeface="Wingdings 2"/>
              <a:buChar char=""/>
              <a:defRPr/>
            </a:pPr>
            <a:r>
              <a:rPr lang="en-US" dirty="0"/>
              <a:t>DMA controller performs functions that would be normally carried out by the processor:</a:t>
            </a:r>
          </a:p>
          <a:p>
            <a:pPr marL="640080" lvl="1" indent="-246888">
              <a:buFont typeface="Wingdings 2"/>
              <a:buChar char=""/>
              <a:defRPr/>
            </a:pPr>
            <a:r>
              <a:rPr lang="en-US" sz="1800" dirty="0"/>
              <a:t>For each word, it provides the memory address and all the control signals.</a:t>
            </a:r>
          </a:p>
          <a:p>
            <a:pPr marL="640080" lvl="1" indent="-246888">
              <a:buFont typeface="Wingdings 2"/>
              <a:buChar char=""/>
              <a:defRPr/>
            </a:pPr>
            <a:r>
              <a:rPr lang="en-US" sz="1800" dirty="0"/>
              <a:t>To transfer a block of data, it increments the memory addresses and keeps track of the number of transfers.</a:t>
            </a:r>
          </a:p>
        </p:txBody>
      </p:sp>
      <p:sp>
        <p:nvSpPr>
          <p:cNvPr id="4" name="Date Placeholder 3"/>
          <p:cNvSpPr>
            <a:spLocks noGrp="1"/>
          </p:cNvSpPr>
          <p:nvPr>
            <p:ph type="dt" sz="quarter" idx="10"/>
          </p:nvPr>
        </p:nvSpPr>
        <p:spPr/>
        <p:txBody>
          <a:bodyPr/>
          <a:lstStyle/>
          <a:p>
            <a:pPr>
              <a:defRPr/>
            </a:pPr>
            <a:fld id="{896CCF89-E176-48D3-BA98-432FF1169911}" type="datetime1">
              <a:rPr lang="en-US"/>
              <a:pPr>
                <a:defRPr/>
              </a:pPr>
              <a:t>10/16/2016</a:t>
            </a:fld>
            <a:endParaRPr lang="en-US"/>
          </a:p>
        </p:txBody>
      </p:sp>
      <p:sp>
        <p:nvSpPr>
          <p:cNvPr id="50181"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962CB6BE-1692-4074-8D81-4D3B9EA3D749}" type="slidenum">
              <a:rPr lang="en-US" altLang="en-US" sz="1200">
                <a:solidFill>
                  <a:srgbClr val="898989"/>
                </a:solidFill>
                <a:latin typeface="Arial" panose="020B0604020202020204" pitchFamily="34" charset="0"/>
              </a:rPr>
              <a:pPr>
                <a:spcBef>
                  <a:spcPct val="0"/>
                </a:spcBef>
                <a:buFontTx/>
                <a:buNone/>
              </a:pPr>
              <a:t>31</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41080873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0965" y="0"/>
            <a:ext cx="10515600" cy="872004"/>
          </a:xfrm>
        </p:spPr>
        <p:txBody>
          <a:bodyPr/>
          <a:lstStyle/>
          <a:p>
            <a:pPr algn="ctr"/>
            <a:r>
              <a:rPr lang="en-IN" dirty="0" smtClean="0"/>
              <a:t>DMA</a:t>
            </a:r>
            <a:endParaRPr lang="en-IN" dirty="0"/>
          </a:p>
        </p:txBody>
      </p:sp>
      <p:sp>
        <p:nvSpPr>
          <p:cNvPr id="3" name="Content Placeholder 2"/>
          <p:cNvSpPr>
            <a:spLocks noGrp="1"/>
          </p:cNvSpPr>
          <p:nvPr>
            <p:ph idx="1"/>
          </p:nvPr>
        </p:nvSpPr>
        <p:spPr>
          <a:xfrm>
            <a:off x="94130" y="1035425"/>
            <a:ext cx="4988858" cy="5381204"/>
          </a:xfrm>
        </p:spPr>
        <p:txBody>
          <a:bodyPr>
            <a:normAutofit lnSpcReduction="10000"/>
          </a:bodyPr>
          <a:lstStyle/>
          <a:p>
            <a:pPr marL="274320" indent="-274320">
              <a:buClr>
                <a:schemeClr val="accent3"/>
              </a:buClr>
              <a:buFont typeface="Wingdings 2"/>
              <a:buChar char=""/>
              <a:defRPr/>
            </a:pPr>
            <a:r>
              <a:rPr lang="en-US" dirty="0"/>
              <a:t>To initiate the DMA transfer, the processor informs the DMA controller of: </a:t>
            </a:r>
          </a:p>
          <a:p>
            <a:pPr marL="640080" lvl="1" indent="-246888">
              <a:buFont typeface="Wingdings 2"/>
              <a:buChar char=""/>
              <a:defRPr/>
            </a:pPr>
            <a:r>
              <a:rPr lang="en-US" sz="1800" dirty="0"/>
              <a:t>Starting address,</a:t>
            </a:r>
          </a:p>
          <a:p>
            <a:pPr marL="640080" lvl="1" indent="-246888">
              <a:buFont typeface="Wingdings 2"/>
              <a:buChar char=""/>
              <a:defRPr/>
            </a:pPr>
            <a:r>
              <a:rPr lang="en-US" sz="1800" dirty="0"/>
              <a:t>Number of words in the block.</a:t>
            </a:r>
          </a:p>
          <a:p>
            <a:pPr marL="640080" lvl="1" indent="-246888">
              <a:buFont typeface="Wingdings 2"/>
              <a:buChar char=""/>
              <a:defRPr/>
            </a:pPr>
            <a:r>
              <a:rPr lang="en-US" sz="1800" dirty="0"/>
              <a:t>Direction of transfer (I/O device to the memory, or memory to the I/O device</a:t>
            </a:r>
            <a:r>
              <a:rPr lang="en-US" sz="1800" dirty="0" smtClean="0"/>
              <a:t>).</a:t>
            </a:r>
          </a:p>
          <a:p>
            <a:pPr marL="393192" lvl="1" indent="0">
              <a:buNone/>
              <a:defRPr/>
            </a:pPr>
            <a:endParaRPr lang="en-US" sz="1800" dirty="0"/>
          </a:p>
          <a:p>
            <a:r>
              <a:rPr lang="en-IN" dirty="0" smtClean="0"/>
              <a:t>R/W =1</a:t>
            </a:r>
            <a:r>
              <a:rPr lang="en-IN" dirty="0"/>
              <a:t> </a:t>
            </a:r>
            <a:r>
              <a:rPr lang="en-IN" dirty="0" smtClean="0"/>
              <a:t>Read(M</a:t>
            </a:r>
            <a:r>
              <a:rPr lang="en-IN" dirty="0" smtClean="0">
                <a:sym typeface="Wingdings" panose="05000000000000000000" pitchFamily="2" charset="2"/>
              </a:rPr>
              <a:t>IO)</a:t>
            </a:r>
          </a:p>
          <a:p>
            <a:r>
              <a:rPr lang="en-IN" dirty="0" smtClean="0">
                <a:sym typeface="Wingdings" panose="05000000000000000000" pitchFamily="2" charset="2"/>
              </a:rPr>
              <a:t>Done=1 when completed Transfer</a:t>
            </a:r>
          </a:p>
          <a:p>
            <a:r>
              <a:rPr lang="en-IN" dirty="0" smtClean="0">
                <a:sym typeface="Wingdings" panose="05000000000000000000" pitchFamily="2" charset="2"/>
              </a:rPr>
              <a:t>IE=1 when ready for next transfer</a:t>
            </a:r>
          </a:p>
          <a:p>
            <a:r>
              <a:rPr lang="en-IN" dirty="0" smtClean="0">
                <a:sym typeface="Wingdings" panose="05000000000000000000" pitchFamily="2" charset="2"/>
              </a:rPr>
              <a:t>IRQ=1  when interrupt is requested</a:t>
            </a:r>
            <a:endParaRPr lang="en-IN" dirty="0" smtClean="0"/>
          </a:p>
        </p:txBody>
      </p:sp>
      <p:pic>
        <p:nvPicPr>
          <p:cNvPr id="4" name="Content Placeholder 3"/>
          <p:cNvPicPr>
            <a:picLocks noChangeAspect="1"/>
          </p:cNvPicPr>
          <p:nvPr/>
        </p:nvPicPr>
        <p:blipFill>
          <a:blip r:embed="rId2"/>
          <a:stretch>
            <a:fillRect/>
          </a:stretch>
        </p:blipFill>
        <p:spPr>
          <a:xfrm>
            <a:off x="5513295" y="1264023"/>
            <a:ext cx="6112136" cy="4926387"/>
          </a:xfrm>
          <a:prstGeom prst="rect">
            <a:avLst/>
          </a:prstGeom>
        </p:spPr>
      </p:pic>
    </p:spTree>
    <p:extLst>
      <p:ext uri="{BB962C8B-B14F-4D97-AF65-F5344CB8AC3E}">
        <p14:creationId xmlns:p14="http://schemas.microsoft.com/office/powerpoint/2010/main" val="36665019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16370" y="117584"/>
            <a:ext cx="8305800" cy="725488"/>
          </a:xfrm>
        </p:spPr>
        <p:txBody>
          <a:bodyPr/>
          <a:lstStyle/>
          <a:p>
            <a:pPr eaLnBrk="1" hangingPunct="1"/>
            <a:r>
              <a:rPr lang="en-US" altLang="en-US" dirty="0" smtClean="0"/>
              <a:t>Direct Memory Access</a:t>
            </a:r>
          </a:p>
        </p:txBody>
      </p:sp>
      <p:sp>
        <p:nvSpPr>
          <p:cNvPr id="54275" name="Rectangle 4"/>
          <p:cNvSpPr>
            <a:spLocks noChangeArrowheads="1"/>
          </p:cNvSpPr>
          <p:nvPr/>
        </p:nvSpPr>
        <p:spPr bwMode="auto">
          <a:xfrm>
            <a:off x="3494042" y="870089"/>
            <a:ext cx="1277937" cy="800100"/>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76" name="Rectangle 5"/>
          <p:cNvSpPr>
            <a:spLocks noChangeArrowheads="1"/>
          </p:cNvSpPr>
          <p:nvPr/>
        </p:nvSpPr>
        <p:spPr bwMode="auto">
          <a:xfrm>
            <a:off x="3494042" y="870089"/>
            <a:ext cx="1277937" cy="800100"/>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77" name="Rectangle 6"/>
          <p:cNvSpPr>
            <a:spLocks noChangeArrowheads="1"/>
          </p:cNvSpPr>
          <p:nvPr/>
        </p:nvSpPr>
        <p:spPr bwMode="auto">
          <a:xfrm>
            <a:off x="3867104" y="1260615"/>
            <a:ext cx="60433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memory</a:t>
            </a:r>
            <a:endParaRPr lang="en-US" altLang="en-US" sz="2400">
              <a:latin typeface="Constantia" panose="02030602050306030303" pitchFamily="18" charset="0"/>
            </a:endParaRPr>
          </a:p>
        </p:txBody>
      </p:sp>
      <p:sp>
        <p:nvSpPr>
          <p:cNvPr id="54278" name="Rectangle 7"/>
          <p:cNvSpPr>
            <a:spLocks noChangeArrowheads="1"/>
          </p:cNvSpPr>
          <p:nvPr/>
        </p:nvSpPr>
        <p:spPr bwMode="auto">
          <a:xfrm>
            <a:off x="776242" y="870089"/>
            <a:ext cx="1279525" cy="800100"/>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79" name="Rectangle 8"/>
          <p:cNvSpPr>
            <a:spLocks noChangeArrowheads="1"/>
          </p:cNvSpPr>
          <p:nvPr/>
        </p:nvSpPr>
        <p:spPr bwMode="auto">
          <a:xfrm>
            <a:off x="776242" y="870089"/>
            <a:ext cx="1279525" cy="800100"/>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80" name="Rectangle 9"/>
          <p:cNvSpPr>
            <a:spLocks noChangeArrowheads="1"/>
          </p:cNvSpPr>
          <p:nvPr/>
        </p:nvSpPr>
        <p:spPr bwMode="auto">
          <a:xfrm>
            <a:off x="1114379" y="1171715"/>
            <a:ext cx="751809"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Processor</a:t>
            </a:r>
            <a:endParaRPr lang="en-US" altLang="en-US" sz="2400">
              <a:latin typeface="Constantia" panose="02030602050306030303" pitchFamily="18" charset="0"/>
            </a:endParaRPr>
          </a:p>
        </p:txBody>
      </p:sp>
      <p:sp>
        <p:nvSpPr>
          <p:cNvPr id="54281" name="Line 10"/>
          <p:cNvSpPr>
            <a:spLocks noChangeShapeType="1"/>
          </p:cNvSpPr>
          <p:nvPr/>
        </p:nvSpPr>
        <p:spPr bwMode="auto">
          <a:xfrm flipH="1">
            <a:off x="136478" y="2149614"/>
            <a:ext cx="5435600" cy="1588"/>
          </a:xfrm>
          <a:prstGeom prst="line">
            <a:avLst/>
          </a:prstGeom>
          <a:noFill/>
          <a:ln w="17463">
            <a:solidFill>
              <a:srgbClr val="FFFFFF"/>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2" name="Line 11"/>
          <p:cNvSpPr>
            <a:spLocks noChangeShapeType="1"/>
          </p:cNvSpPr>
          <p:nvPr/>
        </p:nvSpPr>
        <p:spPr bwMode="auto">
          <a:xfrm flipH="1">
            <a:off x="136478" y="1982928"/>
            <a:ext cx="5435600"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3" name="Rectangle 19"/>
          <p:cNvSpPr>
            <a:spLocks noChangeArrowheads="1"/>
          </p:cNvSpPr>
          <p:nvPr/>
        </p:nvSpPr>
        <p:spPr bwMode="auto">
          <a:xfrm>
            <a:off x="2244678" y="1740040"/>
            <a:ext cx="871538"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System bus</a:t>
            </a:r>
            <a:endParaRPr lang="en-US" altLang="en-US" sz="2400">
              <a:latin typeface="Constantia" panose="02030602050306030303" pitchFamily="18" charset="0"/>
            </a:endParaRPr>
          </a:p>
        </p:txBody>
      </p:sp>
      <p:sp>
        <p:nvSpPr>
          <p:cNvPr id="54284" name="Rectangle 21"/>
          <p:cNvSpPr>
            <a:spLocks noChangeArrowheads="1"/>
          </p:cNvSpPr>
          <p:nvPr/>
        </p:nvSpPr>
        <p:spPr bwMode="auto">
          <a:xfrm>
            <a:off x="3973467" y="1030428"/>
            <a:ext cx="362279"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Main</a:t>
            </a:r>
            <a:endParaRPr lang="en-US" altLang="en-US" sz="2400">
              <a:latin typeface="Constantia" panose="02030602050306030303" pitchFamily="18" charset="0"/>
            </a:endParaRPr>
          </a:p>
        </p:txBody>
      </p:sp>
      <p:sp>
        <p:nvSpPr>
          <p:cNvPr id="54285" name="Line 26"/>
          <p:cNvSpPr>
            <a:spLocks noChangeShapeType="1"/>
          </p:cNvSpPr>
          <p:nvPr/>
        </p:nvSpPr>
        <p:spPr bwMode="auto">
          <a:xfrm flipV="1">
            <a:off x="1416003" y="1681302"/>
            <a:ext cx="1588"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6" name="Line 27"/>
          <p:cNvSpPr>
            <a:spLocks noChangeShapeType="1"/>
          </p:cNvSpPr>
          <p:nvPr/>
        </p:nvSpPr>
        <p:spPr bwMode="auto">
          <a:xfrm flipV="1">
            <a:off x="4133803" y="1681302"/>
            <a:ext cx="1588"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7" name="Line 28"/>
          <p:cNvSpPr>
            <a:spLocks noChangeShapeType="1"/>
          </p:cNvSpPr>
          <p:nvPr/>
        </p:nvSpPr>
        <p:spPr bwMode="auto">
          <a:xfrm flipV="1">
            <a:off x="2624092" y="1982927"/>
            <a:ext cx="1587"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8" name="Line 29"/>
          <p:cNvSpPr>
            <a:spLocks noChangeShapeType="1"/>
          </p:cNvSpPr>
          <p:nvPr/>
        </p:nvSpPr>
        <p:spPr bwMode="auto">
          <a:xfrm flipV="1">
            <a:off x="5021217" y="1982927"/>
            <a:ext cx="1587"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9" name="Line 34"/>
          <p:cNvSpPr>
            <a:spLocks noChangeShapeType="1"/>
          </p:cNvSpPr>
          <p:nvPr/>
        </p:nvSpPr>
        <p:spPr bwMode="auto">
          <a:xfrm flipV="1">
            <a:off x="1025478" y="1982927"/>
            <a:ext cx="1588"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90" name="Line 37"/>
          <p:cNvSpPr>
            <a:spLocks noChangeShapeType="1"/>
          </p:cNvSpPr>
          <p:nvPr/>
        </p:nvSpPr>
        <p:spPr bwMode="auto">
          <a:xfrm flipV="1">
            <a:off x="3973467" y="1982927"/>
            <a:ext cx="1587"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grpSp>
        <p:nvGrpSpPr>
          <p:cNvPr id="54291" name="Group 54"/>
          <p:cNvGrpSpPr>
            <a:grpSpLocks/>
          </p:cNvGrpSpPr>
          <p:nvPr/>
        </p:nvGrpSpPr>
        <p:grpSpPr bwMode="auto">
          <a:xfrm>
            <a:off x="296816" y="2273439"/>
            <a:ext cx="5275262" cy="2078038"/>
            <a:chOff x="1269" y="1886"/>
            <a:chExt cx="3323" cy="1309"/>
          </a:xfrm>
        </p:grpSpPr>
        <p:sp>
          <p:nvSpPr>
            <p:cNvPr id="54297" name="Rectangle 12"/>
            <p:cNvSpPr>
              <a:spLocks noChangeArrowheads="1"/>
            </p:cNvSpPr>
            <p:nvPr/>
          </p:nvSpPr>
          <p:spPr bwMode="auto">
            <a:xfrm>
              <a:off x="3988" y="1886"/>
              <a:ext cx="604" cy="403"/>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98" name="Rectangle 13"/>
            <p:cNvSpPr>
              <a:spLocks noChangeArrowheads="1"/>
            </p:cNvSpPr>
            <p:nvPr/>
          </p:nvSpPr>
          <p:spPr bwMode="auto">
            <a:xfrm>
              <a:off x="3988" y="1886"/>
              <a:ext cx="604" cy="403"/>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99" name="Rectangle 16"/>
            <p:cNvSpPr>
              <a:spLocks noChangeArrowheads="1"/>
            </p:cNvSpPr>
            <p:nvPr/>
          </p:nvSpPr>
          <p:spPr bwMode="auto">
            <a:xfrm>
              <a:off x="4080" y="2000"/>
              <a:ext cx="450"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Keyboard</a:t>
              </a:r>
              <a:endParaRPr lang="en-US" altLang="en-US" sz="2400">
                <a:latin typeface="Constantia" panose="02030602050306030303" pitchFamily="18" charset="0"/>
              </a:endParaRPr>
            </a:p>
          </p:txBody>
        </p:sp>
        <p:sp>
          <p:nvSpPr>
            <p:cNvPr id="54300" name="Rectangle 17"/>
            <p:cNvSpPr>
              <a:spLocks noChangeArrowheads="1"/>
            </p:cNvSpPr>
            <p:nvPr/>
          </p:nvSpPr>
          <p:spPr bwMode="auto">
            <a:xfrm>
              <a:off x="2377" y="2490"/>
              <a:ext cx="704" cy="403"/>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1" name="Rectangle 18"/>
            <p:cNvSpPr>
              <a:spLocks noChangeArrowheads="1"/>
            </p:cNvSpPr>
            <p:nvPr/>
          </p:nvSpPr>
          <p:spPr bwMode="auto">
            <a:xfrm>
              <a:off x="2377" y="2490"/>
              <a:ext cx="704" cy="403"/>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2" name="Rectangle 30"/>
            <p:cNvSpPr>
              <a:spLocks noChangeArrowheads="1"/>
            </p:cNvSpPr>
            <p:nvPr/>
          </p:nvSpPr>
          <p:spPr bwMode="auto">
            <a:xfrm>
              <a:off x="1370" y="1886"/>
              <a:ext cx="704" cy="403"/>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3" name="Rectangle 31"/>
            <p:cNvSpPr>
              <a:spLocks noChangeArrowheads="1"/>
            </p:cNvSpPr>
            <p:nvPr/>
          </p:nvSpPr>
          <p:spPr bwMode="auto">
            <a:xfrm>
              <a:off x="1370" y="1886"/>
              <a:ext cx="704" cy="403"/>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4" name="Rectangle 32"/>
            <p:cNvSpPr>
              <a:spLocks noChangeArrowheads="1"/>
            </p:cNvSpPr>
            <p:nvPr/>
          </p:nvSpPr>
          <p:spPr bwMode="auto">
            <a:xfrm>
              <a:off x="1493" y="1953"/>
              <a:ext cx="467"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Disk/DMA</a:t>
              </a:r>
              <a:endParaRPr lang="en-US" altLang="en-US" sz="2400">
                <a:latin typeface="Constantia" panose="02030602050306030303" pitchFamily="18" charset="0"/>
              </a:endParaRPr>
            </a:p>
          </p:txBody>
        </p:sp>
        <p:sp>
          <p:nvSpPr>
            <p:cNvPr id="54305" name="Rectangle 33"/>
            <p:cNvSpPr>
              <a:spLocks noChangeArrowheads="1"/>
            </p:cNvSpPr>
            <p:nvPr/>
          </p:nvSpPr>
          <p:spPr bwMode="auto">
            <a:xfrm>
              <a:off x="1526" y="2065"/>
              <a:ext cx="433"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controller</a:t>
              </a:r>
              <a:endParaRPr lang="en-US" altLang="en-US" sz="2400">
                <a:latin typeface="Constantia" panose="02030602050306030303" pitchFamily="18" charset="0"/>
              </a:endParaRPr>
            </a:p>
          </p:txBody>
        </p:sp>
        <p:sp>
          <p:nvSpPr>
            <p:cNvPr id="54306" name="Rectangle 35"/>
            <p:cNvSpPr>
              <a:spLocks noChangeArrowheads="1"/>
            </p:cNvSpPr>
            <p:nvPr/>
          </p:nvSpPr>
          <p:spPr bwMode="auto">
            <a:xfrm>
              <a:off x="3283" y="1886"/>
              <a:ext cx="604" cy="403"/>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7" name="Rectangle 36"/>
            <p:cNvSpPr>
              <a:spLocks noChangeArrowheads="1"/>
            </p:cNvSpPr>
            <p:nvPr/>
          </p:nvSpPr>
          <p:spPr bwMode="auto">
            <a:xfrm>
              <a:off x="3283" y="1886"/>
              <a:ext cx="604" cy="403"/>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8" name="Rectangle 38"/>
            <p:cNvSpPr>
              <a:spLocks noChangeArrowheads="1"/>
            </p:cNvSpPr>
            <p:nvPr/>
          </p:nvSpPr>
          <p:spPr bwMode="auto">
            <a:xfrm>
              <a:off x="3451" y="2020"/>
              <a:ext cx="310"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Printer</a:t>
              </a:r>
              <a:endParaRPr lang="en-US" altLang="en-US" sz="2400">
                <a:latin typeface="Constantia" panose="02030602050306030303" pitchFamily="18" charset="0"/>
              </a:endParaRPr>
            </a:p>
          </p:txBody>
        </p:sp>
        <p:sp>
          <p:nvSpPr>
            <p:cNvPr id="54309" name="Rectangle 39"/>
            <p:cNvSpPr>
              <a:spLocks noChangeArrowheads="1"/>
            </p:cNvSpPr>
            <p:nvPr/>
          </p:nvSpPr>
          <p:spPr bwMode="auto">
            <a:xfrm>
              <a:off x="2377" y="1886"/>
              <a:ext cx="704" cy="403"/>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0" name="Rectangle 40"/>
            <p:cNvSpPr>
              <a:spLocks noChangeArrowheads="1"/>
            </p:cNvSpPr>
            <p:nvPr/>
          </p:nvSpPr>
          <p:spPr bwMode="auto">
            <a:xfrm>
              <a:off x="2377" y="1886"/>
              <a:ext cx="704" cy="403"/>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1" name="Rectangle 41"/>
            <p:cNvSpPr>
              <a:spLocks noChangeArrowheads="1"/>
            </p:cNvSpPr>
            <p:nvPr/>
          </p:nvSpPr>
          <p:spPr bwMode="auto">
            <a:xfrm>
              <a:off x="2611" y="1953"/>
              <a:ext cx="242"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DMA</a:t>
              </a:r>
              <a:endParaRPr lang="en-US" altLang="en-US" sz="2400">
                <a:latin typeface="Constantia" panose="02030602050306030303" pitchFamily="18" charset="0"/>
              </a:endParaRPr>
            </a:p>
          </p:txBody>
        </p:sp>
        <p:sp>
          <p:nvSpPr>
            <p:cNvPr id="54312" name="Rectangle 42"/>
            <p:cNvSpPr>
              <a:spLocks noChangeArrowheads="1"/>
            </p:cNvSpPr>
            <p:nvPr/>
          </p:nvSpPr>
          <p:spPr bwMode="auto">
            <a:xfrm>
              <a:off x="2533" y="2065"/>
              <a:ext cx="433"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controller</a:t>
              </a:r>
              <a:endParaRPr lang="en-US" altLang="en-US" sz="2400">
                <a:latin typeface="Constantia" panose="02030602050306030303" pitchFamily="18" charset="0"/>
              </a:endParaRPr>
            </a:p>
          </p:txBody>
        </p:sp>
        <p:sp>
          <p:nvSpPr>
            <p:cNvPr id="54313" name="Line 43"/>
            <p:cNvSpPr>
              <a:spLocks noChangeShapeType="1"/>
            </p:cNvSpPr>
            <p:nvPr/>
          </p:nvSpPr>
          <p:spPr bwMode="auto">
            <a:xfrm flipV="1">
              <a:off x="2735" y="2289"/>
              <a:ext cx="1" cy="20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314" name="Rectangle 44"/>
            <p:cNvSpPr>
              <a:spLocks noChangeArrowheads="1"/>
            </p:cNvSpPr>
            <p:nvPr/>
          </p:nvSpPr>
          <p:spPr bwMode="auto">
            <a:xfrm>
              <a:off x="1772" y="2490"/>
              <a:ext cx="403" cy="302"/>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5" name="Rectangle 45"/>
            <p:cNvSpPr>
              <a:spLocks noChangeArrowheads="1"/>
            </p:cNvSpPr>
            <p:nvPr/>
          </p:nvSpPr>
          <p:spPr bwMode="auto">
            <a:xfrm>
              <a:off x="1772" y="2490"/>
              <a:ext cx="403" cy="302"/>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6" name="Rectangle 46"/>
            <p:cNvSpPr>
              <a:spLocks noChangeArrowheads="1"/>
            </p:cNvSpPr>
            <p:nvPr/>
          </p:nvSpPr>
          <p:spPr bwMode="auto">
            <a:xfrm>
              <a:off x="1884" y="2568"/>
              <a:ext cx="204"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Disk</a:t>
              </a:r>
              <a:endParaRPr lang="en-US" altLang="en-US" sz="2400">
                <a:latin typeface="Constantia" panose="02030602050306030303" pitchFamily="18" charset="0"/>
              </a:endParaRPr>
            </a:p>
          </p:txBody>
        </p:sp>
        <p:sp>
          <p:nvSpPr>
            <p:cNvPr id="54317" name="Rectangle 47"/>
            <p:cNvSpPr>
              <a:spLocks noChangeArrowheads="1"/>
            </p:cNvSpPr>
            <p:nvPr/>
          </p:nvSpPr>
          <p:spPr bwMode="auto">
            <a:xfrm>
              <a:off x="1269" y="2490"/>
              <a:ext cx="403" cy="302"/>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8" name="Rectangle 48"/>
            <p:cNvSpPr>
              <a:spLocks noChangeArrowheads="1"/>
            </p:cNvSpPr>
            <p:nvPr/>
          </p:nvSpPr>
          <p:spPr bwMode="auto">
            <a:xfrm>
              <a:off x="1269" y="2490"/>
              <a:ext cx="403" cy="302"/>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9" name="Rectangle 49"/>
            <p:cNvSpPr>
              <a:spLocks noChangeArrowheads="1"/>
            </p:cNvSpPr>
            <p:nvPr/>
          </p:nvSpPr>
          <p:spPr bwMode="auto">
            <a:xfrm>
              <a:off x="1381" y="2568"/>
              <a:ext cx="204"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Disk</a:t>
              </a:r>
              <a:endParaRPr lang="en-US" altLang="en-US" sz="2400">
                <a:latin typeface="Constantia" panose="02030602050306030303" pitchFamily="18" charset="0"/>
              </a:endParaRPr>
            </a:p>
          </p:txBody>
        </p:sp>
        <p:sp>
          <p:nvSpPr>
            <p:cNvPr id="54320" name="Freeform 50"/>
            <p:cNvSpPr>
              <a:spLocks/>
            </p:cNvSpPr>
            <p:nvPr/>
          </p:nvSpPr>
          <p:spPr bwMode="auto">
            <a:xfrm>
              <a:off x="1873" y="2289"/>
              <a:ext cx="101" cy="201"/>
            </a:xfrm>
            <a:custGeom>
              <a:avLst/>
              <a:gdLst>
                <a:gd name="T0" fmla="*/ 142691 w 9"/>
                <a:gd name="T1" fmla="*/ 279814 h 18"/>
                <a:gd name="T2" fmla="*/ 142691 w 9"/>
                <a:gd name="T3" fmla="*/ 140655 h 18"/>
                <a:gd name="T4" fmla="*/ 0 w 9"/>
                <a:gd name="T5" fmla="*/ 140655 h 18"/>
                <a:gd name="T6" fmla="*/ 0 w 9"/>
                <a:gd name="T7" fmla="*/ 0 h 18"/>
                <a:gd name="T8" fmla="*/ 0 60000 65536"/>
                <a:gd name="T9" fmla="*/ 0 60000 65536"/>
                <a:gd name="T10" fmla="*/ 0 60000 65536"/>
                <a:gd name="T11" fmla="*/ 0 60000 65536"/>
                <a:gd name="T12" fmla="*/ 0 w 9"/>
                <a:gd name="T13" fmla="*/ 0 h 18"/>
                <a:gd name="T14" fmla="*/ 9 w 9"/>
                <a:gd name="T15" fmla="*/ 18 h 18"/>
              </a:gdLst>
              <a:ahLst/>
              <a:cxnLst>
                <a:cxn ang="T8">
                  <a:pos x="T0" y="T1"/>
                </a:cxn>
                <a:cxn ang="T9">
                  <a:pos x="T2" y="T3"/>
                </a:cxn>
                <a:cxn ang="T10">
                  <a:pos x="T4" y="T5"/>
                </a:cxn>
                <a:cxn ang="T11">
                  <a:pos x="T6" y="T7"/>
                </a:cxn>
              </a:cxnLst>
              <a:rect l="T12" t="T13" r="T14" b="T15"/>
              <a:pathLst>
                <a:path w="9" h="18">
                  <a:moveTo>
                    <a:pt x="9" y="18"/>
                  </a:moveTo>
                  <a:lnTo>
                    <a:pt x="9" y="9"/>
                  </a:lnTo>
                  <a:lnTo>
                    <a:pt x="0" y="9"/>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4321" name="Freeform 51"/>
            <p:cNvSpPr>
              <a:spLocks/>
            </p:cNvSpPr>
            <p:nvPr/>
          </p:nvSpPr>
          <p:spPr bwMode="auto">
            <a:xfrm>
              <a:off x="1470" y="2289"/>
              <a:ext cx="101" cy="201"/>
            </a:xfrm>
            <a:custGeom>
              <a:avLst/>
              <a:gdLst>
                <a:gd name="T0" fmla="*/ 0 w 9"/>
                <a:gd name="T1" fmla="*/ 279814 h 18"/>
                <a:gd name="T2" fmla="*/ 0 w 9"/>
                <a:gd name="T3" fmla="*/ 140655 h 18"/>
                <a:gd name="T4" fmla="*/ 142691 w 9"/>
                <a:gd name="T5" fmla="*/ 140655 h 18"/>
                <a:gd name="T6" fmla="*/ 142691 w 9"/>
                <a:gd name="T7" fmla="*/ 0 h 18"/>
                <a:gd name="T8" fmla="*/ 0 60000 65536"/>
                <a:gd name="T9" fmla="*/ 0 60000 65536"/>
                <a:gd name="T10" fmla="*/ 0 60000 65536"/>
                <a:gd name="T11" fmla="*/ 0 60000 65536"/>
                <a:gd name="T12" fmla="*/ 0 w 9"/>
                <a:gd name="T13" fmla="*/ 0 h 18"/>
                <a:gd name="T14" fmla="*/ 9 w 9"/>
                <a:gd name="T15" fmla="*/ 18 h 18"/>
              </a:gdLst>
              <a:ahLst/>
              <a:cxnLst>
                <a:cxn ang="T8">
                  <a:pos x="T0" y="T1"/>
                </a:cxn>
                <a:cxn ang="T9">
                  <a:pos x="T2" y="T3"/>
                </a:cxn>
                <a:cxn ang="T10">
                  <a:pos x="T4" y="T5"/>
                </a:cxn>
                <a:cxn ang="T11">
                  <a:pos x="T6" y="T7"/>
                </a:cxn>
              </a:cxnLst>
              <a:rect l="T12" t="T13" r="T14" b="T15"/>
              <a:pathLst>
                <a:path w="9" h="18">
                  <a:moveTo>
                    <a:pt x="0" y="18"/>
                  </a:moveTo>
                  <a:lnTo>
                    <a:pt x="0" y="9"/>
                  </a:lnTo>
                  <a:lnTo>
                    <a:pt x="9" y="9"/>
                  </a:lnTo>
                  <a:lnTo>
                    <a:pt x="9"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4322" name="Line 52"/>
            <p:cNvSpPr>
              <a:spLocks noChangeShapeType="1"/>
            </p:cNvSpPr>
            <p:nvPr/>
          </p:nvSpPr>
          <p:spPr bwMode="auto">
            <a:xfrm flipV="1">
              <a:off x="2735" y="2893"/>
              <a:ext cx="1" cy="224"/>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323" name="Freeform 53"/>
            <p:cNvSpPr>
              <a:spLocks/>
            </p:cNvSpPr>
            <p:nvPr/>
          </p:nvSpPr>
          <p:spPr bwMode="auto">
            <a:xfrm>
              <a:off x="2377" y="3083"/>
              <a:ext cx="805" cy="112"/>
            </a:xfrm>
            <a:custGeom>
              <a:avLst/>
              <a:gdLst>
                <a:gd name="T0" fmla="*/ 0 w 72"/>
                <a:gd name="T1" fmla="*/ 157304 h 10"/>
                <a:gd name="T2" fmla="*/ 62879 w 72"/>
                <a:gd name="T3" fmla="*/ 94080 h 10"/>
                <a:gd name="T4" fmla="*/ 124384 w 72"/>
                <a:gd name="T5" fmla="*/ 47790 h 10"/>
                <a:gd name="T6" fmla="*/ 171879 w 72"/>
                <a:gd name="T7" fmla="*/ 15434 h 10"/>
                <a:gd name="T8" fmla="*/ 219385 w 72"/>
                <a:gd name="T9" fmla="*/ 0 h 10"/>
                <a:gd name="T10" fmla="*/ 265516 w 72"/>
                <a:gd name="T11" fmla="*/ 0 h 10"/>
                <a:gd name="T12" fmla="*/ 328384 w 72"/>
                <a:gd name="T13" fmla="*/ 0 h 10"/>
                <a:gd name="T14" fmla="*/ 406771 w 72"/>
                <a:gd name="T15" fmla="*/ 30856 h 10"/>
                <a:gd name="T16" fmla="*/ 515770 w 72"/>
                <a:gd name="T17" fmla="*/ 63224 h 10"/>
                <a:gd name="T18" fmla="*/ 624769 w 72"/>
                <a:gd name="T19" fmla="*/ 94080 h 10"/>
                <a:gd name="T20" fmla="*/ 718407 w 72"/>
                <a:gd name="T21" fmla="*/ 109637 h 10"/>
                <a:gd name="T22" fmla="*/ 781275 w 72"/>
                <a:gd name="T23" fmla="*/ 126448 h 10"/>
                <a:gd name="T24" fmla="*/ 844154 w 72"/>
                <a:gd name="T25" fmla="*/ 126448 h 10"/>
                <a:gd name="T26" fmla="*/ 890285 w 72"/>
                <a:gd name="T27" fmla="*/ 109637 h 10"/>
                <a:gd name="T28" fmla="*/ 953165 w 72"/>
                <a:gd name="T29" fmla="*/ 94080 h 10"/>
                <a:gd name="T30" fmla="*/ 1031417 w 72"/>
                <a:gd name="T31" fmla="*/ 63224 h 10"/>
                <a:gd name="T32" fmla="*/ 1125043 w 72"/>
                <a:gd name="T33" fmla="*/ 15434 h 1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72"/>
                <a:gd name="T52" fmla="*/ 0 h 10"/>
                <a:gd name="T53" fmla="*/ 72 w 72"/>
                <a:gd name="T54" fmla="*/ 10 h 1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72" h="10">
                  <a:moveTo>
                    <a:pt x="0" y="10"/>
                  </a:moveTo>
                  <a:lnTo>
                    <a:pt x="4" y="6"/>
                  </a:lnTo>
                  <a:lnTo>
                    <a:pt x="8" y="3"/>
                  </a:lnTo>
                  <a:lnTo>
                    <a:pt x="11" y="1"/>
                  </a:lnTo>
                  <a:lnTo>
                    <a:pt x="14" y="0"/>
                  </a:lnTo>
                  <a:lnTo>
                    <a:pt x="17" y="0"/>
                  </a:lnTo>
                  <a:lnTo>
                    <a:pt x="21" y="0"/>
                  </a:lnTo>
                  <a:lnTo>
                    <a:pt x="26" y="2"/>
                  </a:lnTo>
                  <a:lnTo>
                    <a:pt x="33" y="4"/>
                  </a:lnTo>
                  <a:lnTo>
                    <a:pt x="40" y="6"/>
                  </a:lnTo>
                  <a:lnTo>
                    <a:pt x="46" y="7"/>
                  </a:lnTo>
                  <a:lnTo>
                    <a:pt x="50" y="8"/>
                  </a:lnTo>
                  <a:lnTo>
                    <a:pt x="54" y="8"/>
                  </a:lnTo>
                  <a:lnTo>
                    <a:pt x="57" y="7"/>
                  </a:lnTo>
                  <a:lnTo>
                    <a:pt x="61" y="6"/>
                  </a:lnTo>
                  <a:lnTo>
                    <a:pt x="66" y="4"/>
                  </a:lnTo>
                  <a:lnTo>
                    <a:pt x="72"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sp>
        <p:nvSpPr>
          <p:cNvPr id="54292" name="Text Box 55"/>
          <p:cNvSpPr txBox="1">
            <a:spLocks noChangeArrowheads="1"/>
          </p:cNvSpPr>
          <p:nvPr/>
        </p:nvSpPr>
        <p:spPr bwMode="auto">
          <a:xfrm>
            <a:off x="6112113" y="231596"/>
            <a:ext cx="5813946" cy="6124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Char char="•"/>
            </a:pPr>
            <a:r>
              <a:rPr lang="en-US" altLang="en-US" sz="2800" i="1" dirty="0">
                <a:latin typeface="Constantia" panose="02030602050306030303" pitchFamily="18" charset="0"/>
              </a:rPr>
              <a:t>DMA controller connects a high-speed network to the computer bus</a:t>
            </a:r>
            <a:r>
              <a:rPr lang="en-US" altLang="en-US" sz="2800" i="1" dirty="0" smtClean="0">
                <a:latin typeface="Constantia" panose="02030602050306030303" pitchFamily="18" charset="0"/>
              </a:rPr>
              <a:t>.</a:t>
            </a:r>
          </a:p>
          <a:p>
            <a:pPr eaLnBrk="1" hangingPunct="1">
              <a:spcBef>
                <a:spcPct val="0"/>
              </a:spcBef>
              <a:buFontTx/>
              <a:buChar char="•"/>
            </a:pPr>
            <a:r>
              <a:rPr lang="en-US" altLang="en-US" sz="2800" i="1" dirty="0" smtClean="0">
                <a:latin typeface="Constantia" panose="02030602050306030303" pitchFamily="18" charset="0"/>
              </a:rPr>
              <a:t> </a:t>
            </a:r>
            <a:endParaRPr lang="en-US" altLang="en-US" sz="2800" i="1" dirty="0">
              <a:latin typeface="Constantia" panose="02030602050306030303" pitchFamily="18" charset="0"/>
            </a:endParaRPr>
          </a:p>
          <a:p>
            <a:pPr eaLnBrk="1" hangingPunct="1">
              <a:spcBef>
                <a:spcPct val="0"/>
              </a:spcBef>
              <a:buFontTx/>
              <a:buChar char="•"/>
            </a:pPr>
            <a:r>
              <a:rPr lang="en-US" altLang="en-US" sz="2800" i="1" dirty="0">
                <a:latin typeface="Constantia" panose="02030602050306030303" pitchFamily="18" charset="0"/>
              </a:rPr>
              <a:t>Disk controller, which controls two disks also has DMA capability. It provides </a:t>
            </a:r>
            <a:r>
              <a:rPr lang="en-US" altLang="en-US" sz="2800" i="1" dirty="0" smtClean="0">
                <a:latin typeface="Constantia" panose="02030602050306030303" pitchFamily="18" charset="0"/>
              </a:rPr>
              <a:t>two  </a:t>
            </a:r>
            <a:r>
              <a:rPr lang="en-US" altLang="en-US" sz="2800" i="1" dirty="0">
                <a:latin typeface="Constantia" panose="02030602050306030303" pitchFamily="18" charset="0"/>
              </a:rPr>
              <a:t>DMA channels. </a:t>
            </a:r>
            <a:endParaRPr lang="en-US" altLang="en-US" sz="2800" i="1" dirty="0" smtClean="0">
              <a:latin typeface="Constantia" panose="02030602050306030303" pitchFamily="18" charset="0"/>
            </a:endParaRPr>
          </a:p>
          <a:p>
            <a:pPr eaLnBrk="1" hangingPunct="1">
              <a:spcBef>
                <a:spcPct val="0"/>
              </a:spcBef>
              <a:buFontTx/>
              <a:buChar char="•"/>
            </a:pPr>
            <a:endParaRPr lang="en-US" altLang="en-US" sz="2800" i="1" dirty="0">
              <a:latin typeface="Constantia" panose="02030602050306030303" pitchFamily="18" charset="0"/>
            </a:endParaRPr>
          </a:p>
          <a:p>
            <a:pPr eaLnBrk="1" hangingPunct="1">
              <a:spcBef>
                <a:spcPct val="0"/>
              </a:spcBef>
              <a:buFontTx/>
              <a:buChar char="•"/>
            </a:pPr>
            <a:r>
              <a:rPr lang="en-US" altLang="en-US" sz="2800" i="1" dirty="0">
                <a:latin typeface="Constantia" panose="02030602050306030303" pitchFamily="18" charset="0"/>
              </a:rPr>
              <a:t>It can perform two independent DMA operations, as if each disk has its own DMA </a:t>
            </a:r>
            <a:r>
              <a:rPr lang="en-US" altLang="en-US" sz="2800" i="1" dirty="0" smtClean="0">
                <a:latin typeface="Constantia" panose="02030602050306030303" pitchFamily="18" charset="0"/>
              </a:rPr>
              <a:t> </a:t>
            </a:r>
            <a:r>
              <a:rPr lang="en-US" altLang="en-US" sz="2800" i="1" dirty="0">
                <a:latin typeface="Constantia" panose="02030602050306030303" pitchFamily="18" charset="0"/>
              </a:rPr>
              <a:t>controller. </a:t>
            </a:r>
            <a:endParaRPr lang="en-US" altLang="en-US" sz="2800" i="1" dirty="0" smtClean="0">
              <a:latin typeface="Constantia" panose="02030602050306030303" pitchFamily="18" charset="0"/>
            </a:endParaRPr>
          </a:p>
          <a:p>
            <a:pPr eaLnBrk="1" hangingPunct="1">
              <a:spcBef>
                <a:spcPct val="0"/>
              </a:spcBef>
              <a:buFontTx/>
              <a:buChar char="•"/>
            </a:pPr>
            <a:endParaRPr lang="en-US" altLang="en-US" sz="2800" i="1" dirty="0" smtClean="0">
              <a:latin typeface="Constantia" panose="02030602050306030303" pitchFamily="18" charset="0"/>
            </a:endParaRPr>
          </a:p>
          <a:p>
            <a:pPr eaLnBrk="1" hangingPunct="1">
              <a:spcBef>
                <a:spcPct val="0"/>
              </a:spcBef>
              <a:buFontTx/>
              <a:buChar char="•"/>
            </a:pPr>
            <a:r>
              <a:rPr lang="en-US" altLang="en-US" sz="2800" i="1" dirty="0" smtClean="0">
                <a:latin typeface="Constantia" panose="02030602050306030303" pitchFamily="18" charset="0"/>
              </a:rPr>
              <a:t>The </a:t>
            </a:r>
            <a:r>
              <a:rPr lang="en-US" altLang="en-US" sz="2800" i="1" dirty="0">
                <a:latin typeface="Constantia" panose="02030602050306030303" pitchFamily="18" charset="0"/>
              </a:rPr>
              <a:t>registers to store the memory address, word count and status and </a:t>
            </a:r>
          </a:p>
          <a:p>
            <a:pPr eaLnBrk="1" hangingPunct="1">
              <a:spcBef>
                <a:spcPct val="0"/>
              </a:spcBef>
              <a:buFontTx/>
              <a:buNone/>
            </a:pPr>
            <a:r>
              <a:rPr lang="en-US" altLang="en-US" sz="2800" i="1" dirty="0">
                <a:latin typeface="Constantia" panose="02030602050306030303" pitchFamily="18" charset="0"/>
              </a:rPr>
              <a:t>control information are duplicated.</a:t>
            </a:r>
          </a:p>
        </p:txBody>
      </p:sp>
      <p:sp>
        <p:nvSpPr>
          <p:cNvPr id="54293" name="Rectangle 38"/>
          <p:cNvSpPr>
            <a:spLocks noChangeArrowheads="1"/>
          </p:cNvSpPr>
          <p:nvPr/>
        </p:nvSpPr>
        <p:spPr bwMode="auto">
          <a:xfrm>
            <a:off x="2244679" y="3398977"/>
            <a:ext cx="650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Network</a:t>
            </a:r>
          </a:p>
          <a:p>
            <a:pPr eaLnBrk="1" hangingPunct="1">
              <a:spcBef>
                <a:spcPct val="0"/>
              </a:spcBef>
              <a:buFontTx/>
              <a:buNone/>
            </a:pPr>
            <a:r>
              <a:rPr lang="en-US" altLang="en-US" sz="1300">
                <a:solidFill>
                  <a:srgbClr val="000000"/>
                </a:solidFill>
                <a:latin typeface="Nimbus Roman No9 L" charset="0"/>
              </a:rPr>
              <a:t>Interface</a:t>
            </a:r>
            <a:endParaRPr lang="en-US" altLang="en-US" sz="2400">
              <a:latin typeface="Constantia" panose="02030602050306030303" pitchFamily="18" charset="0"/>
            </a:endParaRPr>
          </a:p>
        </p:txBody>
      </p:sp>
      <p:sp>
        <p:nvSpPr>
          <p:cNvPr id="49" name="Date Placeholder 48"/>
          <p:cNvSpPr>
            <a:spLocks noGrp="1"/>
          </p:cNvSpPr>
          <p:nvPr>
            <p:ph type="dt" sz="quarter" idx="10"/>
          </p:nvPr>
        </p:nvSpPr>
        <p:spPr/>
        <p:txBody>
          <a:bodyPr/>
          <a:lstStyle/>
          <a:p>
            <a:pPr>
              <a:defRPr/>
            </a:pPr>
            <a:fld id="{7A4A397E-7384-4FD2-94C6-028B1354BF52}" type="datetime1">
              <a:rPr lang="en-US"/>
              <a:pPr>
                <a:defRPr/>
              </a:pPr>
              <a:t>10/16/2016</a:t>
            </a:fld>
            <a:endParaRPr lang="en-US"/>
          </a:p>
        </p:txBody>
      </p:sp>
      <p:sp>
        <p:nvSpPr>
          <p:cNvPr id="54295" name="Slide Number Placeholder 49"/>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7EE060FD-A953-454B-9FBC-82E248907A00}" type="slidenum">
              <a:rPr lang="en-US" altLang="en-US" sz="1200">
                <a:solidFill>
                  <a:srgbClr val="898989"/>
                </a:solidFill>
                <a:latin typeface="Arial" panose="020B0604020202020204" pitchFamily="34" charset="0"/>
              </a:rPr>
              <a:pPr>
                <a:spcBef>
                  <a:spcPct val="0"/>
                </a:spcBef>
                <a:buFontTx/>
                <a:buNone/>
              </a:pPr>
              <a:t>33</a:t>
            </a:fld>
            <a:endParaRPr lang="en-US" altLang="en-US" sz="1200">
              <a:solidFill>
                <a:srgbClr val="898989"/>
              </a:solidFill>
              <a:latin typeface="Arial" panose="020B0604020202020204" pitchFamily="34" charset="0"/>
            </a:endParaRPr>
          </a:p>
        </p:txBody>
      </p:sp>
      <p:sp>
        <p:nvSpPr>
          <p:cNvPr id="51" name="Footer Placeholder 50"/>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349726655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a:xfrm>
            <a:off x="1788459" y="138953"/>
            <a:ext cx="8229600" cy="661194"/>
          </a:xfrm>
        </p:spPr>
        <p:txBody>
          <a:bodyPr>
            <a:normAutofit fontScale="90000"/>
          </a:bodyPr>
          <a:lstStyle/>
          <a:p>
            <a:pPr algn="ctr" eaLnBrk="1" hangingPunct="1"/>
            <a:r>
              <a:rPr lang="en-US" altLang="en-US" b="1" dirty="0" smtClean="0">
                <a:solidFill>
                  <a:srgbClr val="00B050"/>
                </a:solidFill>
              </a:rPr>
              <a:t>Direct Memory Access </a:t>
            </a:r>
          </a:p>
        </p:txBody>
      </p:sp>
      <p:sp>
        <p:nvSpPr>
          <p:cNvPr id="401411" name="Rectangle 3"/>
          <p:cNvSpPr>
            <a:spLocks noGrp="1" noChangeArrowheads="1"/>
          </p:cNvSpPr>
          <p:nvPr>
            <p:ph idx="1"/>
          </p:nvPr>
        </p:nvSpPr>
        <p:spPr>
          <a:xfrm>
            <a:off x="838200" y="900953"/>
            <a:ext cx="10515600" cy="5455397"/>
          </a:xfrm>
        </p:spPr>
        <p:txBody>
          <a:bodyPr rtlCol="0">
            <a:normAutofit lnSpcReduction="10000"/>
          </a:bodyPr>
          <a:lstStyle/>
          <a:p>
            <a:pPr marL="274320" indent="-274320">
              <a:buClr>
                <a:schemeClr val="accent3"/>
              </a:buClr>
              <a:buFont typeface="Wingdings 2"/>
              <a:buChar char=""/>
              <a:defRPr/>
            </a:pPr>
            <a:r>
              <a:rPr lang="en-US" dirty="0"/>
              <a:t>Processor and DMA controllers have to use the bus in an </a:t>
            </a:r>
            <a:r>
              <a:rPr lang="en-US" dirty="0">
                <a:solidFill>
                  <a:srgbClr val="00B050"/>
                </a:solidFill>
              </a:rPr>
              <a:t>interwoven</a:t>
            </a:r>
            <a:r>
              <a:rPr lang="en-US" dirty="0"/>
              <a:t> fashion to access the memory. </a:t>
            </a:r>
          </a:p>
          <a:p>
            <a:pPr marL="640080" lvl="1" indent="-246888">
              <a:buFont typeface="Wingdings 2"/>
              <a:buChar char=""/>
              <a:defRPr/>
            </a:pPr>
            <a:endParaRPr lang="en-US" sz="2000" dirty="0" smtClean="0"/>
          </a:p>
          <a:p>
            <a:pPr marL="640080" lvl="1" indent="-246888">
              <a:buFont typeface="Wingdings 2"/>
              <a:buChar char=""/>
              <a:defRPr/>
            </a:pPr>
            <a:r>
              <a:rPr lang="en-US" sz="2000" dirty="0" smtClean="0"/>
              <a:t>DMA </a:t>
            </a:r>
            <a:r>
              <a:rPr lang="en-US" sz="2000" dirty="0"/>
              <a:t>devices are given higher priority than the processor to access the bus. </a:t>
            </a:r>
          </a:p>
          <a:p>
            <a:pPr marL="640080" lvl="1" indent="-246888">
              <a:buFont typeface="Wingdings 2"/>
              <a:buChar char=""/>
              <a:defRPr/>
            </a:pPr>
            <a:r>
              <a:rPr lang="en-US" sz="2000" dirty="0"/>
              <a:t>Among different DMA devices, high priority is given to high-speed peripherals such as a disk or a graphics display device</a:t>
            </a:r>
            <a:r>
              <a:rPr lang="en-US" sz="2000" dirty="0" smtClean="0"/>
              <a:t>.</a:t>
            </a:r>
          </a:p>
          <a:p>
            <a:pPr marL="640080" lvl="1" indent="-246888">
              <a:buFont typeface="Wingdings 2"/>
              <a:buChar char=""/>
              <a:defRPr/>
            </a:pPr>
            <a:endParaRPr lang="en-US" sz="2000" dirty="0"/>
          </a:p>
          <a:p>
            <a:pPr marL="274320" indent="-274320">
              <a:buClr>
                <a:schemeClr val="accent3"/>
              </a:buClr>
              <a:buFont typeface="Wingdings 2"/>
              <a:buChar char=""/>
              <a:defRPr/>
            </a:pPr>
            <a:r>
              <a:rPr lang="en-US" dirty="0"/>
              <a:t>Processor originates most memory access cycles on the bus.</a:t>
            </a:r>
            <a:r>
              <a:rPr lang="en-US" sz="1800" dirty="0"/>
              <a:t> </a:t>
            </a:r>
          </a:p>
          <a:p>
            <a:pPr marL="640080" lvl="1" indent="-246888">
              <a:buFont typeface="Wingdings 2"/>
              <a:buChar char=""/>
              <a:defRPr/>
            </a:pPr>
            <a:endParaRPr lang="en-US" sz="2000" dirty="0" smtClean="0"/>
          </a:p>
          <a:p>
            <a:pPr marL="640080" lvl="1" indent="-246888">
              <a:buFont typeface="Wingdings 2"/>
              <a:buChar char=""/>
              <a:defRPr/>
            </a:pPr>
            <a:r>
              <a:rPr lang="en-US" sz="2000" dirty="0" smtClean="0"/>
              <a:t>DMA </a:t>
            </a:r>
            <a:r>
              <a:rPr lang="en-US" sz="2000" dirty="0"/>
              <a:t>controller can be said to “steal” memory access cycles from the bus. This interweaving technique is called as </a:t>
            </a:r>
            <a:r>
              <a:rPr lang="en-US" sz="3200" u="sng" dirty="0">
                <a:solidFill>
                  <a:srgbClr val="00B050"/>
                </a:solidFill>
              </a:rPr>
              <a:t>“cycle stealing</a:t>
            </a:r>
            <a:r>
              <a:rPr lang="en-US" sz="3200" u="sng" dirty="0" smtClean="0">
                <a:solidFill>
                  <a:srgbClr val="00B050"/>
                </a:solidFill>
              </a:rPr>
              <a:t>”.</a:t>
            </a:r>
          </a:p>
          <a:p>
            <a:pPr marL="393192" lvl="1" indent="0">
              <a:buNone/>
              <a:defRPr/>
            </a:pPr>
            <a:endParaRPr lang="en-US" sz="3200" u="sng" dirty="0">
              <a:solidFill>
                <a:srgbClr val="00B050"/>
              </a:solidFill>
            </a:endParaRPr>
          </a:p>
          <a:p>
            <a:pPr marL="274320" indent="-274320">
              <a:buClr>
                <a:schemeClr val="accent3"/>
              </a:buClr>
              <a:buFont typeface="Wingdings 2"/>
              <a:buChar char=""/>
              <a:defRPr/>
            </a:pPr>
            <a:r>
              <a:rPr lang="en-US" dirty="0"/>
              <a:t>An alternate approach is the provide a DMA controller an exclusive capability to initiate transfers on the bus, and hence exclusive access to the main memory. This is known as the </a:t>
            </a:r>
            <a:r>
              <a:rPr lang="en-US" u="sng" dirty="0">
                <a:solidFill>
                  <a:srgbClr val="00B050"/>
                </a:solidFill>
              </a:rPr>
              <a:t>block or burst mode</a:t>
            </a:r>
            <a:r>
              <a:rPr lang="en-US" dirty="0"/>
              <a:t>.</a:t>
            </a:r>
          </a:p>
        </p:txBody>
      </p:sp>
      <p:sp>
        <p:nvSpPr>
          <p:cNvPr id="4" name="Date Placeholder 3"/>
          <p:cNvSpPr>
            <a:spLocks noGrp="1"/>
          </p:cNvSpPr>
          <p:nvPr>
            <p:ph type="dt" sz="quarter" idx="10"/>
          </p:nvPr>
        </p:nvSpPr>
        <p:spPr/>
        <p:txBody>
          <a:bodyPr/>
          <a:lstStyle/>
          <a:p>
            <a:pPr>
              <a:defRPr/>
            </a:pPr>
            <a:fld id="{934108B5-7E3D-42D4-B8B2-CAD84276C5CA}" type="datetime1">
              <a:rPr lang="en-US"/>
              <a:pPr>
                <a:defRPr/>
              </a:pPr>
              <a:t>10/16/2016</a:t>
            </a:fld>
            <a:endParaRPr lang="en-US"/>
          </a:p>
        </p:txBody>
      </p:sp>
      <p:sp>
        <p:nvSpPr>
          <p:cNvPr id="56325"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9AA9D97-A2C8-4A76-B803-CF0EB8B39E1D}" type="slidenum">
              <a:rPr lang="en-US" altLang="en-US" sz="1200">
                <a:solidFill>
                  <a:srgbClr val="898989"/>
                </a:solidFill>
                <a:latin typeface="Arial" panose="020B0604020202020204" pitchFamily="34" charset="0"/>
              </a:rPr>
              <a:pPr>
                <a:spcBef>
                  <a:spcPct val="0"/>
                </a:spcBef>
                <a:buFontTx/>
                <a:buNone/>
              </a:pPr>
              <a:t>34</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7377850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Accessing I/O devices</a:t>
            </a:r>
          </a:p>
        </p:txBody>
      </p:sp>
      <p:sp>
        <p:nvSpPr>
          <p:cNvPr id="3" name="Content Placeholder 2"/>
          <p:cNvSpPr>
            <a:spLocks noGrp="1"/>
          </p:cNvSpPr>
          <p:nvPr>
            <p:ph idx="1"/>
          </p:nvPr>
        </p:nvSpPr>
        <p:spPr/>
        <p:txBody>
          <a:bodyPr/>
          <a:lstStyle/>
          <a:p>
            <a:r>
              <a:rPr lang="en-IN" dirty="0" smtClean="0"/>
              <a:t>I/O Interface for an input device</a:t>
            </a:r>
            <a:endParaRPr lang="en-IN" dirty="0"/>
          </a:p>
        </p:txBody>
      </p:sp>
      <p:grpSp>
        <p:nvGrpSpPr>
          <p:cNvPr id="4" name="Group 57"/>
          <p:cNvGrpSpPr>
            <a:grpSpLocks/>
          </p:cNvGrpSpPr>
          <p:nvPr/>
        </p:nvGrpSpPr>
        <p:grpSpPr bwMode="auto">
          <a:xfrm>
            <a:off x="1097523" y="2632075"/>
            <a:ext cx="6635750" cy="2738437"/>
            <a:chOff x="793" y="910"/>
            <a:chExt cx="4180" cy="1725"/>
          </a:xfrm>
        </p:grpSpPr>
        <p:sp>
          <p:nvSpPr>
            <p:cNvPr id="5" name="Rectangle 4"/>
            <p:cNvSpPr>
              <a:spLocks noChangeArrowheads="1"/>
            </p:cNvSpPr>
            <p:nvPr/>
          </p:nvSpPr>
          <p:spPr bwMode="auto">
            <a:xfrm>
              <a:off x="1345" y="1523"/>
              <a:ext cx="2750" cy="700"/>
            </a:xfrm>
            <a:prstGeom prst="rect">
              <a:avLst/>
            </a:prstGeom>
            <a:solidFill>
              <a:srgbClr val="FF9F9F"/>
            </a:solidFill>
            <a:ln w="0">
              <a:solidFill>
                <a:srgbClr val="C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6" name="Rectangle 5"/>
            <p:cNvSpPr>
              <a:spLocks noChangeArrowheads="1"/>
            </p:cNvSpPr>
            <p:nvPr/>
          </p:nvSpPr>
          <p:spPr bwMode="auto">
            <a:xfrm>
              <a:off x="1345" y="1523"/>
              <a:ext cx="2750" cy="700"/>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7" name="Freeform 6"/>
            <p:cNvSpPr>
              <a:spLocks/>
            </p:cNvSpPr>
            <p:nvPr/>
          </p:nvSpPr>
          <p:spPr bwMode="auto">
            <a:xfrm>
              <a:off x="3482" y="1609"/>
              <a:ext cx="24" cy="73"/>
            </a:xfrm>
            <a:custGeom>
              <a:avLst/>
              <a:gdLst>
                <a:gd name="T0" fmla="*/ 0 w 2"/>
                <a:gd name="T1" fmla="*/ 0 h 6"/>
                <a:gd name="T2" fmla="*/ 1728 w 2"/>
                <a:gd name="T3" fmla="*/ 10804 h 6"/>
                <a:gd name="T4" fmla="*/ 3456 w 2"/>
                <a:gd name="T5" fmla="*/ 0 h 6"/>
                <a:gd name="T6" fmla="*/ 1728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8" name="Freeform 7"/>
            <p:cNvSpPr>
              <a:spLocks/>
            </p:cNvSpPr>
            <p:nvPr/>
          </p:nvSpPr>
          <p:spPr bwMode="auto">
            <a:xfrm>
              <a:off x="3482" y="1609"/>
              <a:ext cx="24" cy="73"/>
            </a:xfrm>
            <a:custGeom>
              <a:avLst/>
              <a:gdLst>
                <a:gd name="T0" fmla="*/ 0 w 24"/>
                <a:gd name="T1" fmla="*/ 0 h 73"/>
                <a:gd name="T2" fmla="*/ 12 w 24"/>
                <a:gd name="T3" fmla="*/ 73 h 73"/>
                <a:gd name="T4" fmla="*/ 24 w 24"/>
                <a:gd name="T5" fmla="*/ 0 h 73"/>
                <a:gd name="T6" fmla="*/ 12 w 24"/>
                <a:gd name="T7" fmla="*/ 0 h 73"/>
                <a:gd name="T8" fmla="*/ 0 w 24"/>
                <a:gd name="T9" fmla="*/ 0 h 73"/>
                <a:gd name="T10" fmla="*/ 0 60000 65536"/>
                <a:gd name="T11" fmla="*/ 0 60000 65536"/>
                <a:gd name="T12" fmla="*/ 0 60000 65536"/>
                <a:gd name="T13" fmla="*/ 0 60000 65536"/>
                <a:gd name="T14" fmla="*/ 0 60000 65536"/>
                <a:gd name="T15" fmla="*/ 0 w 24"/>
                <a:gd name="T16" fmla="*/ 0 h 73"/>
                <a:gd name="T17" fmla="*/ 24 w 24"/>
                <a:gd name="T18" fmla="*/ 73 h 73"/>
              </a:gdLst>
              <a:ahLst/>
              <a:cxnLst>
                <a:cxn ang="T10">
                  <a:pos x="T0" y="T1"/>
                </a:cxn>
                <a:cxn ang="T11">
                  <a:pos x="T2" y="T3"/>
                </a:cxn>
                <a:cxn ang="T12">
                  <a:pos x="T4" y="T5"/>
                </a:cxn>
                <a:cxn ang="T13">
                  <a:pos x="T6" y="T7"/>
                </a:cxn>
                <a:cxn ang="T14">
                  <a:pos x="T8" y="T9"/>
                </a:cxn>
              </a:cxnLst>
              <a:rect l="T15" t="T16" r="T17" b="T18"/>
              <a:pathLst>
                <a:path w="24" h="73">
                  <a:moveTo>
                    <a:pt x="0" y="0"/>
                  </a:moveTo>
                  <a:lnTo>
                    <a:pt x="12" y="73"/>
                  </a:lnTo>
                  <a:lnTo>
                    <a:pt x="24" y="0"/>
                  </a:lnTo>
                  <a:lnTo>
                    <a:pt x="12"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9" name="Freeform 8"/>
            <p:cNvSpPr>
              <a:spLocks/>
            </p:cNvSpPr>
            <p:nvPr/>
          </p:nvSpPr>
          <p:spPr bwMode="auto">
            <a:xfrm>
              <a:off x="3482" y="1159"/>
              <a:ext cx="24" cy="74"/>
            </a:xfrm>
            <a:custGeom>
              <a:avLst/>
              <a:gdLst>
                <a:gd name="T0" fmla="*/ 3456 w 2"/>
                <a:gd name="T1" fmla="*/ 11260 h 6"/>
                <a:gd name="T2" fmla="*/ 1728 w 2"/>
                <a:gd name="T3" fmla="*/ 0 h 6"/>
                <a:gd name="T4" fmla="*/ 0 w 2"/>
                <a:gd name="T5" fmla="*/ 11260 h 6"/>
                <a:gd name="T6" fmla="*/ 1728 w 2"/>
                <a:gd name="T7" fmla="*/ 11260 h 6"/>
                <a:gd name="T8" fmla="*/ 3456 w 2"/>
                <a:gd name="T9" fmla="*/ 1126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0" name="Freeform 9"/>
            <p:cNvSpPr>
              <a:spLocks/>
            </p:cNvSpPr>
            <p:nvPr/>
          </p:nvSpPr>
          <p:spPr bwMode="auto">
            <a:xfrm>
              <a:off x="3482" y="1159"/>
              <a:ext cx="24" cy="74"/>
            </a:xfrm>
            <a:custGeom>
              <a:avLst/>
              <a:gdLst>
                <a:gd name="T0" fmla="*/ 24 w 24"/>
                <a:gd name="T1" fmla="*/ 74 h 74"/>
                <a:gd name="T2" fmla="*/ 12 w 24"/>
                <a:gd name="T3" fmla="*/ 0 h 74"/>
                <a:gd name="T4" fmla="*/ 0 w 24"/>
                <a:gd name="T5" fmla="*/ 74 h 74"/>
                <a:gd name="T6" fmla="*/ 12 w 24"/>
                <a:gd name="T7" fmla="*/ 74 h 74"/>
                <a:gd name="T8" fmla="*/ 24 w 24"/>
                <a:gd name="T9" fmla="*/ 74 h 74"/>
                <a:gd name="T10" fmla="*/ 0 60000 65536"/>
                <a:gd name="T11" fmla="*/ 0 60000 65536"/>
                <a:gd name="T12" fmla="*/ 0 60000 65536"/>
                <a:gd name="T13" fmla="*/ 0 60000 65536"/>
                <a:gd name="T14" fmla="*/ 0 60000 65536"/>
                <a:gd name="T15" fmla="*/ 0 w 24"/>
                <a:gd name="T16" fmla="*/ 0 h 74"/>
                <a:gd name="T17" fmla="*/ 24 w 24"/>
                <a:gd name="T18" fmla="*/ 74 h 74"/>
              </a:gdLst>
              <a:ahLst/>
              <a:cxnLst>
                <a:cxn ang="T10">
                  <a:pos x="T0" y="T1"/>
                </a:cxn>
                <a:cxn ang="T11">
                  <a:pos x="T2" y="T3"/>
                </a:cxn>
                <a:cxn ang="T12">
                  <a:pos x="T4" y="T5"/>
                </a:cxn>
                <a:cxn ang="T13">
                  <a:pos x="T6" y="T7"/>
                </a:cxn>
                <a:cxn ang="T14">
                  <a:pos x="T8" y="T9"/>
                </a:cxn>
              </a:cxnLst>
              <a:rect l="T15" t="T16" r="T17" b="T18"/>
              <a:pathLst>
                <a:path w="24" h="74">
                  <a:moveTo>
                    <a:pt x="24" y="74"/>
                  </a:moveTo>
                  <a:lnTo>
                    <a:pt x="12" y="0"/>
                  </a:lnTo>
                  <a:lnTo>
                    <a:pt x="0" y="74"/>
                  </a:lnTo>
                  <a:lnTo>
                    <a:pt x="12" y="74"/>
                  </a:lnTo>
                  <a:lnTo>
                    <a:pt x="24" y="74"/>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1" name="Line 10"/>
            <p:cNvSpPr>
              <a:spLocks noChangeShapeType="1"/>
            </p:cNvSpPr>
            <p:nvPr/>
          </p:nvSpPr>
          <p:spPr bwMode="auto">
            <a:xfrm>
              <a:off x="3494" y="1240"/>
              <a:ext cx="1" cy="37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2" name="Freeform 14"/>
            <p:cNvSpPr>
              <a:spLocks/>
            </p:cNvSpPr>
            <p:nvPr/>
          </p:nvSpPr>
          <p:spPr bwMode="auto">
            <a:xfrm>
              <a:off x="1800" y="1609"/>
              <a:ext cx="37" cy="73"/>
            </a:xfrm>
            <a:custGeom>
              <a:avLst/>
              <a:gdLst>
                <a:gd name="T0" fmla="*/ 0 w 3"/>
                <a:gd name="T1" fmla="*/ 0 h 6"/>
                <a:gd name="T2" fmla="*/ 1825 w 3"/>
                <a:gd name="T3" fmla="*/ 10804 h 6"/>
                <a:gd name="T4" fmla="*/ 5624 w 3"/>
                <a:gd name="T5" fmla="*/ 0 h 6"/>
                <a:gd name="T6" fmla="*/ 1825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3" name="Freeform 15"/>
            <p:cNvSpPr>
              <a:spLocks/>
            </p:cNvSpPr>
            <p:nvPr/>
          </p:nvSpPr>
          <p:spPr bwMode="auto">
            <a:xfrm>
              <a:off x="1800" y="1609"/>
              <a:ext cx="37" cy="73"/>
            </a:xfrm>
            <a:custGeom>
              <a:avLst/>
              <a:gdLst>
                <a:gd name="T0" fmla="*/ 0 w 37"/>
                <a:gd name="T1" fmla="*/ 0 h 73"/>
                <a:gd name="T2" fmla="*/ 12 w 37"/>
                <a:gd name="T3" fmla="*/ 73 h 73"/>
                <a:gd name="T4" fmla="*/ 37 w 37"/>
                <a:gd name="T5" fmla="*/ 0 h 73"/>
                <a:gd name="T6" fmla="*/ 12 w 37"/>
                <a:gd name="T7" fmla="*/ 0 h 73"/>
                <a:gd name="T8" fmla="*/ 0 w 37"/>
                <a:gd name="T9" fmla="*/ 0 h 73"/>
                <a:gd name="T10" fmla="*/ 0 60000 65536"/>
                <a:gd name="T11" fmla="*/ 0 60000 65536"/>
                <a:gd name="T12" fmla="*/ 0 60000 65536"/>
                <a:gd name="T13" fmla="*/ 0 60000 65536"/>
                <a:gd name="T14" fmla="*/ 0 60000 65536"/>
                <a:gd name="T15" fmla="*/ 0 w 37"/>
                <a:gd name="T16" fmla="*/ 0 h 73"/>
                <a:gd name="T17" fmla="*/ 37 w 37"/>
                <a:gd name="T18" fmla="*/ 73 h 73"/>
              </a:gdLst>
              <a:ahLst/>
              <a:cxnLst>
                <a:cxn ang="T10">
                  <a:pos x="T0" y="T1"/>
                </a:cxn>
                <a:cxn ang="T11">
                  <a:pos x="T2" y="T3"/>
                </a:cxn>
                <a:cxn ang="T12">
                  <a:pos x="T4" y="T5"/>
                </a:cxn>
                <a:cxn ang="T13">
                  <a:pos x="T6" y="T7"/>
                </a:cxn>
                <a:cxn ang="T14">
                  <a:pos x="T8" y="T9"/>
                </a:cxn>
              </a:cxnLst>
              <a:rect l="T15" t="T16" r="T17" b="T18"/>
              <a:pathLst>
                <a:path w="37" h="73">
                  <a:moveTo>
                    <a:pt x="0" y="0"/>
                  </a:moveTo>
                  <a:lnTo>
                    <a:pt x="12" y="73"/>
                  </a:lnTo>
                  <a:lnTo>
                    <a:pt x="37" y="0"/>
                  </a:lnTo>
                  <a:lnTo>
                    <a:pt x="12"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4" name="Line 16"/>
            <p:cNvSpPr>
              <a:spLocks noChangeShapeType="1"/>
            </p:cNvSpPr>
            <p:nvPr/>
          </p:nvSpPr>
          <p:spPr bwMode="auto">
            <a:xfrm flipV="1">
              <a:off x="1812" y="1010"/>
              <a:ext cx="1" cy="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5" name="Freeform 17"/>
            <p:cNvSpPr>
              <a:spLocks/>
            </p:cNvSpPr>
            <p:nvPr/>
          </p:nvSpPr>
          <p:spPr bwMode="auto">
            <a:xfrm>
              <a:off x="2573" y="1609"/>
              <a:ext cx="37" cy="73"/>
            </a:xfrm>
            <a:custGeom>
              <a:avLst/>
              <a:gdLst>
                <a:gd name="T0" fmla="*/ 0 w 3"/>
                <a:gd name="T1" fmla="*/ 0 h 6"/>
                <a:gd name="T2" fmla="*/ 1825 w 3"/>
                <a:gd name="T3" fmla="*/ 10804 h 6"/>
                <a:gd name="T4" fmla="*/ 5624 w 3"/>
                <a:gd name="T5" fmla="*/ 0 h 6"/>
                <a:gd name="T6" fmla="*/ 1825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6" name="Freeform 18"/>
            <p:cNvSpPr>
              <a:spLocks/>
            </p:cNvSpPr>
            <p:nvPr/>
          </p:nvSpPr>
          <p:spPr bwMode="auto">
            <a:xfrm>
              <a:off x="2573" y="1609"/>
              <a:ext cx="37" cy="73"/>
            </a:xfrm>
            <a:custGeom>
              <a:avLst/>
              <a:gdLst>
                <a:gd name="T0" fmla="*/ 0 w 37"/>
                <a:gd name="T1" fmla="*/ 0 h 73"/>
                <a:gd name="T2" fmla="*/ 12 w 37"/>
                <a:gd name="T3" fmla="*/ 73 h 73"/>
                <a:gd name="T4" fmla="*/ 37 w 37"/>
                <a:gd name="T5" fmla="*/ 0 h 73"/>
                <a:gd name="T6" fmla="*/ 12 w 37"/>
                <a:gd name="T7" fmla="*/ 0 h 73"/>
                <a:gd name="T8" fmla="*/ 0 w 37"/>
                <a:gd name="T9" fmla="*/ 0 h 73"/>
                <a:gd name="T10" fmla="*/ 0 60000 65536"/>
                <a:gd name="T11" fmla="*/ 0 60000 65536"/>
                <a:gd name="T12" fmla="*/ 0 60000 65536"/>
                <a:gd name="T13" fmla="*/ 0 60000 65536"/>
                <a:gd name="T14" fmla="*/ 0 60000 65536"/>
                <a:gd name="T15" fmla="*/ 0 w 37"/>
                <a:gd name="T16" fmla="*/ 0 h 73"/>
                <a:gd name="T17" fmla="*/ 37 w 37"/>
                <a:gd name="T18" fmla="*/ 73 h 73"/>
              </a:gdLst>
              <a:ahLst/>
              <a:cxnLst>
                <a:cxn ang="T10">
                  <a:pos x="T0" y="T1"/>
                </a:cxn>
                <a:cxn ang="T11">
                  <a:pos x="T2" y="T3"/>
                </a:cxn>
                <a:cxn ang="T12">
                  <a:pos x="T4" y="T5"/>
                </a:cxn>
                <a:cxn ang="T13">
                  <a:pos x="T6" y="T7"/>
                </a:cxn>
                <a:cxn ang="T14">
                  <a:pos x="T8" y="T9"/>
                </a:cxn>
              </a:cxnLst>
              <a:rect l="T15" t="T16" r="T17" b="T18"/>
              <a:pathLst>
                <a:path w="37" h="73">
                  <a:moveTo>
                    <a:pt x="0" y="0"/>
                  </a:moveTo>
                  <a:lnTo>
                    <a:pt x="12" y="73"/>
                  </a:lnTo>
                  <a:lnTo>
                    <a:pt x="37" y="0"/>
                  </a:lnTo>
                  <a:lnTo>
                    <a:pt x="12"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7" name="Freeform 19"/>
            <p:cNvSpPr>
              <a:spLocks/>
            </p:cNvSpPr>
            <p:nvPr/>
          </p:nvSpPr>
          <p:spPr bwMode="auto">
            <a:xfrm>
              <a:off x="2573" y="1298"/>
              <a:ext cx="37" cy="73"/>
            </a:xfrm>
            <a:custGeom>
              <a:avLst/>
              <a:gdLst>
                <a:gd name="T0" fmla="*/ 5624 w 3"/>
                <a:gd name="T1" fmla="*/ 10804 h 6"/>
                <a:gd name="T2" fmla="*/ 1825 w 3"/>
                <a:gd name="T3" fmla="*/ 0 h 6"/>
                <a:gd name="T4" fmla="*/ 0 w 3"/>
                <a:gd name="T5" fmla="*/ 10804 h 6"/>
                <a:gd name="T6" fmla="*/ 1825 w 3"/>
                <a:gd name="T7" fmla="*/ 10804 h 6"/>
                <a:gd name="T8" fmla="*/ 5624 w 3"/>
                <a:gd name="T9" fmla="*/ 10804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1" y="0"/>
                  </a:lnTo>
                  <a:lnTo>
                    <a:pt x="0" y="6"/>
                  </a:lnTo>
                  <a:lnTo>
                    <a:pt x="1" y="6"/>
                  </a:lnTo>
                  <a:lnTo>
                    <a:pt x="3"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8" name="Freeform 20"/>
            <p:cNvSpPr>
              <a:spLocks/>
            </p:cNvSpPr>
            <p:nvPr/>
          </p:nvSpPr>
          <p:spPr bwMode="auto">
            <a:xfrm>
              <a:off x="2573" y="1298"/>
              <a:ext cx="37" cy="73"/>
            </a:xfrm>
            <a:custGeom>
              <a:avLst/>
              <a:gdLst>
                <a:gd name="T0" fmla="*/ 37 w 37"/>
                <a:gd name="T1" fmla="*/ 73 h 73"/>
                <a:gd name="T2" fmla="*/ 12 w 37"/>
                <a:gd name="T3" fmla="*/ 0 h 73"/>
                <a:gd name="T4" fmla="*/ 0 w 37"/>
                <a:gd name="T5" fmla="*/ 73 h 73"/>
                <a:gd name="T6" fmla="*/ 12 w 37"/>
                <a:gd name="T7" fmla="*/ 73 h 73"/>
                <a:gd name="T8" fmla="*/ 37 w 37"/>
                <a:gd name="T9" fmla="*/ 73 h 73"/>
                <a:gd name="T10" fmla="*/ 0 60000 65536"/>
                <a:gd name="T11" fmla="*/ 0 60000 65536"/>
                <a:gd name="T12" fmla="*/ 0 60000 65536"/>
                <a:gd name="T13" fmla="*/ 0 60000 65536"/>
                <a:gd name="T14" fmla="*/ 0 60000 65536"/>
                <a:gd name="T15" fmla="*/ 0 w 37"/>
                <a:gd name="T16" fmla="*/ 0 h 73"/>
                <a:gd name="T17" fmla="*/ 37 w 37"/>
                <a:gd name="T18" fmla="*/ 73 h 73"/>
              </a:gdLst>
              <a:ahLst/>
              <a:cxnLst>
                <a:cxn ang="T10">
                  <a:pos x="T0" y="T1"/>
                </a:cxn>
                <a:cxn ang="T11">
                  <a:pos x="T2" y="T3"/>
                </a:cxn>
                <a:cxn ang="T12">
                  <a:pos x="T4" y="T5"/>
                </a:cxn>
                <a:cxn ang="T13">
                  <a:pos x="T6" y="T7"/>
                </a:cxn>
                <a:cxn ang="T14">
                  <a:pos x="T8" y="T9"/>
                </a:cxn>
              </a:cxnLst>
              <a:rect l="T15" t="T16" r="T17" b="T18"/>
              <a:pathLst>
                <a:path w="37" h="73">
                  <a:moveTo>
                    <a:pt x="37" y="73"/>
                  </a:moveTo>
                  <a:lnTo>
                    <a:pt x="12" y="0"/>
                  </a:lnTo>
                  <a:lnTo>
                    <a:pt x="0" y="73"/>
                  </a:lnTo>
                  <a:lnTo>
                    <a:pt x="12" y="73"/>
                  </a:lnTo>
                  <a:lnTo>
                    <a:pt x="37" y="73"/>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9" name="Line 21"/>
            <p:cNvSpPr>
              <a:spLocks noChangeShapeType="1"/>
            </p:cNvSpPr>
            <p:nvPr/>
          </p:nvSpPr>
          <p:spPr bwMode="auto">
            <a:xfrm>
              <a:off x="2585" y="1371"/>
              <a:ext cx="1" cy="23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 name="Rectangle 22"/>
            <p:cNvSpPr>
              <a:spLocks noChangeArrowheads="1"/>
            </p:cNvSpPr>
            <p:nvPr/>
          </p:nvSpPr>
          <p:spPr bwMode="auto">
            <a:xfrm>
              <a:off x="4353" y="1731"/>
              <a:ext cx="149"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I/O</a:t>
              </a:r>
              <a:endParaRPr lang="en-US" altLang="en-US" sz="2400">
                <a:latin typeface="Constantia" panose="02030602050306030303" pitchFamily="18" charset="0"/>
              </a:endParaRPr>
            </a:p>
          </p:txBody>
        </p:sp>
        <p:sp>
          <p:nvSpPr>
            <p:cNvPr id="21" name="Rectangle 27"/>
            <p:cNvSpPr>
              <a:spLocks noChangeArrowheads="1"/>
            </p:cNvSpPr>
            <p:nvPr/>
          </p:nvSpPr>
          <p:spPr bwMode="auto">
            <a:xfrm>
              <a:off x="4353" y="1854"/>
              <a:ext cx="118"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int</a:t>
              </a:r>
              <a:endParaRPr lang="en-US" altLang="en-US" sz="2400">
                <a:latin typeface="Constantia" panose="02030602050306030303" pitchFamily="18" charset="0"/>
              </a:endParaRPr>
            </a:p>
          </p:txBody>
        </p:sp>
        <p:sp>
          <p:nvSpPr>
            <p:cNvPr id="22" name="Rectangle 28"/>
            <p:cNvSpPr>
              <a:spLocks noChangeArrowheads="1"/>
            </p:cNvSpPr>
            <p:nvPr/>
          </p:nvSpPr>
          <p:spPr bwMode="auto">
            <a:xfrm>
              <a:off x="4464" y="1854"/>
              <a:ext cx="274"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erface</a:t>
              </a:r>
              <a:endParaRPr lang="en-US" altLang="en-US" sz="2400">
                <a:latin typeface="Constantia" panose="02030602050306030303" pitchFamily="18" charset="0"/>
              </a:endParaRPr>
            </a:p>
          </p:txBody>
        </p:sp>
        <p:sp>
          <p:nvSpPr>
            <p:cNvPr id="23" name="Freeform 29"/>
            <p:cNvSpPr>
              <a:spLocks/>
            </p:cNvSpPr>
            <p:nvPr/>
          </p:nvSpPr>
          <p:spPr bwMode="auto">
            <a:xfrm>
              <a:off x="4194" y="1510"/>
              <a:ext cx="73" cy="356"/>
            </a:xfrm>
            <a:custGeom>
              <a:avLst/>
              <a:gdLst>
                <a:gd name="T0" fmla="*/ 0 w 6"/>
                <a:gd name="T1" fmla="*/ 0 h 29"/>
                <a:gd name="T2" fmla="*/ 1776 w 6"/>
                <a:gd name="T3" fmla="*/ 1805 h 29"/>
                <a:gd name="T4" fmla="*/ 3553 w 6"/>
                <a:gd name="T5" fmla="*/ 1805 h 29"/>
                <a:gd name="T6" fmla="*/ 3553 w 6"/>
                <a:gd name="T7" fmla="*/ 3769 h 29"/>
                <a:gd name="T8" fmla="*/ 3553 w 6"/>
                <a:gd name="T9" fmla="*/ 5573 h 29"/>
                <a:gd name="T10" fmla="*/ 3553 w 6"/>
                <a:gd name="T11" fmla="*/ 5573 h 29"/>
                <a:gd name="T12" fmla="*/ 3553 w 6"/>
                <a:gd name="T13" fmla="*/ 20341 h 29"/>
                <a:gd name="T14" fmla="*/ 3553 w 6"/>
                <a:gd name="T15" fmla="*/ 27731 h 29"/>
                <a:gd name="T16" fmla="*/ 3553 w 6"/>
                <a:gd name="T17" fmla="*/ 33304 h 29"/>
                <a:gd name="T18" fmla="*/ 3553 w 6"/>
                <a:gd name="T19" fmla="*/ 48072 h 29"/>
                <a:gd name="T20" fmla="*/ 3553 w 6"/>
                <a:gd name="T21" fmla="*/ 49877 h 29"/>
                <a:gd name="T22" fmla="*/ 3553 w 6"/>
                <a:gd name="T23" fmla="*/ 49877 h 29"/>
                <a:gd name="T24" fmla="*/ 3553 w 6"/>
                <a:gd name="T25" fmla="*/ 51841 h 29"/>
                <a:gd name="T26" fmla="*/ 5475 w 6"/>
                <a:gd name="T27" fmla="*/ 51841 h 29"/>
                <a:gd name="T28" fmla="*/ 10804 w 6"/>
                <a:gd name="T29" fmla="*/ 53646 h 2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
                <a:gd name="T46" fmla="*/ 0 h 29"/>
                <a:gd name="T47" fmla="*/ 6 w 6"/>
                <a:gd name="T48" fmla="*/ 29 h 2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 h="29">
                  <a:moveTo>
                    <a:pt x="0" y="0"/>
                  </a:moveTo>
                  <a:lnTo>
                    <a:pt x="1" y="1"/>
                  </a:lnTo>
                  <a:lnTo>
                    <a:pt x="2" y="1"/>
                  </a:lnTo>
                  <a:lnTo>
                    <a:pt x="2" y="2"/>
                  </a:lnTo>
                  <a:lnTo>
                    <a:pt x="2" y="3"/>
                  </a:lnTo>
                  <a:lnTo>
                    <a:pt x="2" y="11"/>
                  </a:lnTo>
                  <a:lnTo>
                    <a:pt x="2" y="15"/>
                  </a:lnTo>
                  <a:lnTo>
                    <a:pt x="2" y="18"/>
                  </a:lnTo>
                  <a:lnTo>
                    <a:pt x="2" y="26"/>
                  </a:lnTo>
                  <a:lnTo>
                    <a:pt x="2" y="27"/>
                  </a:lnTo>
                  <a:lnTo>
                    <a:pt x="2" y="28"/>
                  </a:lnTo>
                  <a:lnTo>
                    <a:pt x="3" y="28"/>
                  </a:lnTo>
                  <a:lnTo>
                    <a:pt x="6" y="29"/>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4" name="Freeform 30"/>
            <p:cNvSpPr>
              <a:spLocks/>
            </p:cNvSpPr>
            <p:nvPr/>
          </p:nvSpPr>
          <p:spPr bwMode="auto">
            <a:xfrm>
              <a:off x="4194" y="1866"/>
              <a:ext cx="73" cy="369"/>
            </a:xfrm>
            <a:custGeom>
              <a:avLst/>
              <a:gdLst>
                <a:gd name="T0" fmla="*/ 0 w 6"/>
                <a:gd name="T1" fmla="*/ 55830 h 30"/>
                <a:gd name="T2" fmla="*/ 1776 w 6"/>
                <a:gd name="T3" fmla="*/ 54009 h 30"/>
                <a:gd name="T4" fmla="*/ 3553 w 6"/>
                <a:gd name="T5" fmla="*/ 54009 h 30"/>
                <a:gd name="T6" fmla="*/ 3553 w 6"/>
                <a:gd name="T7" fmla="*/ 52041 h 30"/>
                <a:gd name="T8" fmla="*/ 3553 w 6"/>
                <a:gd name="T9" fmla="*/ 50233 h 30"/>
                <a:gd name="T10" fmla="*/ 3553 w 6"/>
                <a:gd name="T11" fmla="*/ 50233 h 30"/>
                <a:gd name="T12" fmla="*/ 3553 w 6"/>
                <a:gd name="T13" fmla="*/ 35399 h 30"/>
                <a:gd name="T14" fmla="*/ 3553 w 6"/>
                <a:gd name="T15" fmla="*/ 27995 h 30"/>
                <a:gd name="T16" fmla="*/ 3553 w 6"/>
                <a:gd name="T17" fmla="*/ 22386 h 30"/>
                <a:gd name="T18" fmla="*/ 3553 w 6"/>
                <a:gd name="T19" fmla="*/ 7417 h 30"/>
                <a:gd name="T20" fmla="*/ 3553 w 6"/>
                <a:gd name="T21" fmla="*/ 5597 h 30"/>
                <a:gd name="T22" fmla="*/ 3553 w 6"/>
                <a:gd name="T23" fmla="*/ 5597 h 30"/>
                <a:gd name="T24" fmla="*/ 3553 w 6"/>
                <a:gd name="T25" fmla="*/ 3788 h 30"/>
                <a:gd name="T26" fmla="*/ 5475 w 6"/>
                <a:gd name="T27" fmla="*/ 3788 h 30"/>
                <a:gd name="T28" fmla="*/ 10804 w 6"/>
                <a:gd name="T29" fmla="*/ 0 h 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
                <a:gd name="T46" fmla="*/ 0 h 30"/>
                <a:gd name="T47" fmla="*/ 6 w 6"/>
                <a:gd name="T48" fmla="*/ 30 h 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 h="30">
                  <a:moveTo>
                    <a:pt x="0" y="30"/>
                  </a:moveTo>
                  <a:lnTo>
                    <a:pt x="1" y="29"/>
                  </a:lnTo>
                  <a:lnTo>
                    <a:pt x="2" y="29"/>
                  </a:lnTo>
                  <a:lnTo>
                    <a:pt x="2" y="28"/>
                  </a:lnTo>
                  <a:lnTo>
                    <a:pt x="2" y="27"/>
                  </a:lnTo>
                  <a:lnTo>
                    <a:pt x="2" y="19"/>
                  </a:lnTo>
                  <a:lnTo>
                    <a:pt x="2" y="15"/>
                  </a:lnTo>
                  <a:lnTo>
                    <a:pt x="2" y="12"/>
                  </a:lnTo>
                  <a:lnTo>
                    <a:pt x="2" y="4"/>
                  </a:lnTo>
                  <a:lnTo>
                    <a:pt x="2" y="3"/>
                  </a:lnTo>
                  <a:lnTo>
                    <a:pt x="2" y="2"/>
                  </a:lnTo>
                  <a:lnTo>
                    <a:pt x="3" y="2"/>
                  </a:lnTo>
                  <a:lnTo>
                    <a:pt x="6"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5" name="Freeform 31"/>
            <p:cNvSpPr>
              <a:spLocks/>
            </p:cNvSpPr>
            <p:nvPr/>
          </p:nvSpPr>
          <p:spPr bwMode="auto">
            <a:xfrm>
              <a:off x="2573" y="2063"/>
              <a:ext cx="37" cy="74"/>
            </a:xfrm>
            <a:custGeom>
              <a:avLst/>
              <a:gdLst>
                <a:gd name="T0" fmla="*/ 5624 w 3"/>
                <a:gd name="T1" fmla="*/ 11260 h 6"/>
                <a:gd name="T2" fmla="*/ 1825 w 3"/>
                <a:gd name="T3" fmla="*/ 0 h 6"/>
                <a:gd name="T4" fmla="*/ 0 w 3"/>
                <a:gd name="T5" fmla="*/ 11260 h 6"/>
                <a:gd name="T6" fmla="*/ 1825 w 3"/>
                <a:gd name="T7" fmla="*/ 11260 h 6"/>
                <a:gd name="T8" fmla="*/ 5624 w 3"/>
                <a:gd name="T9" fmla="*/ 1126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1" y="0"/>
                  </a:lnTo>
                  <a:lnTo>
                    <a:pt x="0" y="6"/>
                  </a:lnTo>
                  <a:lnTo>
                    <a:pt x="1" y="6"/>
                  </a:lnTo>
                  <a:lnTo>
                    <a:pt x="3"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6" name="Freeform 32"/>
            <p:cNvSpPr>
              <a:spLocks/>
            </p:cNvSpPr>
            <p:nvPr/>
          </p:nvSpPr>
          <p:spPr bwMode="auto">
            <a:xfrm>
              <a:off x="2573" y="2063"/>
              <a:ext cx="37" cy="74"/>
            </a:xfrm>
            <a:custGeom>
              <a:avLst/>
              <a:gdLst>
                <a:gd name="T0" fmla="*/ 37 w 37"/>
                <a:gd name="T1" fmla="*/ 74 h 74"/>
                <a:gd name="T2" fmla="*/ 12 w 37"/>
                <a:gd name="T3" fmla="*/ 0 h 74"/>
                <a:gd name="T4" fmla="*/ 0 w 37"/>
                <a:gd name="T5" fmla="*/ 74 h 74"/>
                <a:gd name="T6" fmla="*/ 12 w 37"/>
                <a:gd name="T7" fmla="*/ 74 h 74"/>
                <a:gd name="T8" fmla="*/ 37 w 37"/>
                <a:gd name="T9" fmla="*/ 74 h 74"/>
                <a:gd name="T10" fmla="*/ 0 60000 65536"/>
                <a:gd name="T11" fmla="*/ 0 60000 65536"/>
                <a:gd name="T12" fmla="*/ 0 60000 65536"/>
                <a:gd name="T13" fmla="*/ 0 60000 65536"/>
                <a:gd name="T14" fmla="*/ 0 60000 65536"/>
                <a:gd name="T15" fmla="*/ 0 w 37"/>
                <a:gd name="T16" fmla="*/ 0 h 74"/>
                <a:gd name="T17" fmla="*/ 37 w 37"/>
                <a:gd name="T18" fmla="*/ 74 h 74"/>
              </a:gdLst>
              <a:ahLst/>
              <a:cxnLst>
                <a:cxn ang="T10">
                  <a:pos x="T0" y="T1"/>
                </a:cxn>
                <a:cxn ang="T11">
                  <a:pos x="T2" y="T3"/>
                </a:cxn>
                <a:cxn ang="T12">
                  <a:pos x="T4" y="T5"/>
                </a:cxn>
                <a:cxn ang="T13">
                  <a:pos x="T6" y="T7"/>
                </a:cxn>
                <a:cxn ang="T14">
                  <a:pos x="T8" y="T9"/>
                </a:cxn>
              </a:cxnLst>
              <a:rect l="T15" t="T16" r="T17" b="T18"/>
              <a:pathLst>
                <a:path w="37" h="74">
                  <a:moveTo>
                    <a:pt x="37" y="74"/>
                  </a:moveTo>
                  <a:lnTo>
                    <a:pt x="12" y="0"/>
                  </a:lnTo>
                  <a:lnTo>
                    <a:pt x="0" y="74"/>
                  </a:lnTo>
                  <a:lnTo>
                    <a:pt x="12" y="74"/>
                  </a:lnTo>
                  <a:lnTo>
                    <a:pt x="37" y="74"/>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7" name="Line 33"/>
            <p:cNvSpPr>
              <a:spLocks noChangeShapeType="1"/>
            </p:cNvSpPr>
            <p:nvPr/>
          </p:nvSpPr>
          <p:spPr bwMode="auto">
            <a:xfrm flipV="1">
              <a:off x="2585" y="2149"/>
              <a:ext cx="1" cy="213"/>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8" name="Freeform 34"/>
            <p:cNvSpPr>
              <a:spLocks/>
            </p:cNvSpPr>
            <p:nvPr/>
          </p:nvSpPr>
          <p:spPr bwMode="auto">
            <a:xfrm>
              <a:off x="3482" y="2063"/>
              <a:ext cx="24" cy="74"/>
            </a:xfrm>
            <a:custGeom>
              <a:avLst/>
              <a:gdLst>
                <a:gd name="T0" fmla="*/ 3456 w 2"/>
                <a:gd name="T1" fmla="*/ 11260 h 6"/>
                <a:gd name="T2" fmla="*/ 1728 w 2"/>
                <a:gd name="T3" fmla="*/ 0 h 6"/>
                <a:gd name="T4" fmla="*/ 0 w 2"/>
                <a:gd name="T5" fmla="*/ 11260 h 6"/>
                <a:gd name="T6" fmla="*/ 1728 w 2"/>
                <a:gd name="T7" fmla="*/ 11260 h 6"/>
                <a:gd name="T8" fmla="*/ 3456 w 2"/>
                <a:gd name="T9" fmla="*/ 1126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9" name="Freeform 35"/>
            <p:cNvSpPr>
              <a:spLocks/>
            </p:cNvSpPr>
            <p:nvPr/>
          </p:nvSpPr>
          <p:spPr bwMode="auto">
            <a:xfrm>
              <a:off x="3482" y="2063"/>
              <a:ext cx="24" cy="74"/>
            </a:xfrm>
            <a:custGeom>
              <a:avLst/>
              <a:gdLst>
                <a:gd name="T0" fmla="*/ 24 w 24"/>
                <a:gd name="T1" fmla="*/ 74 h 74"/>
                <a:gd name="T2" fmla="*/ 12 w 24"/>
                <a:gd name="T3" fmla="*/ 0 h 74"/>
                <a:gd name="T4" fmla="*/ 0 w 24"/>
                <a:gd name="T5" fmla="*/ 74 h 74"/>
                <a:gd name="T6" fmla="*/ 12 w 24"/>
                <a:gd name="T7" fmla="*/ 74 h 74"/>
                <a:gd name="T8" fmla="*/ 24 w 24"/>
                <a:gd name="T9" fmla="*/ 74 h 74"/>
                <a:gd name="T10" fmla="*/ 0 60000 65536"/>
                <a:gd name="T11" fmla="*/ 0 60000 65536"/>
                <a:gd name="T12" fmla="*/ 0 60000 65536"/>
                <a:gd name="T13" fmla="*/ 0 60000 65536"/>
                <a:gd name="T14" fmla="*/ 0 60000 65536"/>
                <a:gd name="T15" fmla="*/ 0 w 24"/>
                <a:gd name="T16" fmla="*/ 0 h 74"/>
                <a:gd name="T17" fmla="*/ 24 w 24"/>
                <a:gd name="T18" fmla="*/ 74 h 74"/>
              </a:gdLst>
              <a:ahLst/>
              <a:cxnLst>
                <a:cxn ang="T10">
                  <a:pos x="T0" y="T1"/>
                </a:cxn>
                <a:cxn ang="T11">
                  <a:pos x="T2" y="T3"/>
                </a:cxn>
                <a:cxn ang="T12">
                  <a:pos x="T4" y="T5"/>
                </a:cxn>
                <a:cxn ang="T13">
                  <a:pos x="T6" y="T7"/>
                </a:cxn>
                <a:cxn ang="T14">
                  <a:pos x="T8" y="T9"/>
                </a:cxn>
              </a:cxnLst>
              <a:rect l="T15" t="T16" r="T17" b="T18"/>
              <a:pathLst>
                <a:path w="24" h="74">
                  <a:moveTo>
                    <a:pt x="24" y="74"/>
                  </a:moveTo>
                  <a:lnTo>
                    <a:pt x="12" y="0"/>
                  </a:lnTo>
                  <a:lnTo>
                    <a:pt x="0" y="74"/>
                  </a:lnTo>
                  <a:lnTo>
                    <a:pt x="12" y="74"/>
                  </a:lnTo>
                  <a:lnTo>
                    <a:pt x="24" y="74"/>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0" name="Line 36"/>
            <p:cNvSpPr>
              <a:spLocks noChangeShapeType="1"/>
            </p:cNvSpPr>
            <p:nvPr/>
          </p:nvSpPr>
          <p:spPr bwMode="auto">
            <a:xfrm flipV="1">
              <a:off x="3494" y="2149"/>
              <a:ext cx="1" cy="213"/>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1" name="Rectangle 37"/>
            <p:cNvSpPr>
              <a:spLocks noChangeArrowheads="1"/>
            </p:cNvSpPr>
            <p:nvPr/>
          </p:nvSpPr>
          <p:spPr bwMode="auto">
            <a:xfrm>
              <a:off x="2254" y="1695"/>
              <a:ext cx="675" cy="356"/>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2" name="Rectangle 38"/>
            <p:cNvSpPr>
              <a:spLocks noChangeArrowheads="1"/>
            </p:cNvSpPr>
            <p:nvPr/>
          </p:nvSpPr>
          <p:spPr bwMode="auto">
            <a:xfrm>
              <a:off x="2254" y="1695"/>
              <a:ext cx="675" cy="356"/>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3" name="Rectangle 39"/>
            <p:cNvSpPr>
              <a:spLocks noChangeArrowheads="1"/>
            </p:cNvSpPr>
            <p:nvPr/>
          </p:nvSpPr>
          <p:spPr bwMode="auto">
            <a:xfrm>
              <a:off x="1505" y="1695"/>
              <a:ext cx="626" cy="356"/>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4" name="Rectangle 40"/>
            <p:cNvSpPr>
              <a:spLocks noChangeArrowheads="1"/>
            </p:cNvSpPr>
            <p:nvPr/>
          </p:nvSpPr>
          <p:spPr bwMode="auto">
            <a:xfrm>
              <a:off x="1505" y="1695"/>
              <a:ext cx="626" cy="356"/>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5" name="Rectangle 41"/>
            <p:cNvSpPr>
              <a:spLocks noChangeArrowheads="1"/>
            </p:cNvSpPr>
            <p:nvPr/>
          </p:nvSpPr>
          <p:spPr bwMode="auto">
            <a:xfrm>
              <a:off x="3052" y="1695"/>
              <a:ext cx="896" cy="356"/>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6" name="Rectangle 42"/>
            <p:cNvSpPr>
              <a:spLocks noChangeArrowheads="1"/>
            </p:cNvSpPr>
            <p:nvPr/>
          </p:nvSpPr>
          <p:spPr bwMode="auto">
            <a:xfrm>
              <a:off x="3052" y="1695"/>
              <a:ext cx="896" cy="356"/>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7" name="Rectangle 43"/>
            <p:cNvSpPr>
              <a:spLocks noChangeArrowheads="1"/>
            </p:cNvSpPr>
            <p:nvPr/>
          </p:nvSpPr>
          <p:spPr bwMode="auto">
            <a:xfrm>
              <a:off x="1640" y="1854"/>
              <a:ext cx="355"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decoder</a:t>
              </a:r>
              <a:endParaRPr lang="en-US" altLang="en-US" sz="2400">
                <a:latin typeface="Constantia" panose="02030602050306030303" pitchFamily="18" charset="0"/>
              </a:endParaRPr>
            </a:p>
          </p:txBody>
        </p:sp>
        <p:sp>
          <p:nvSpPr>
            <p:cNvPr id="38" name="Rectangle 44"/>
            <p:cNvSpPr>
              <a:spLocks noChangeArrowheads="1"/>
            </p:cNvSpPr>
            <p:nvPr/>
          </p:nvSpPr>
          <p:spPr bwMode="auto">
            <a:xfrm>
              <a:off x="1640" y="1731"/>
              <a:ext cx="368"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Address</a:t>
              </a:r>
              <a:endParaRPr lang="en-US" altLang="en-US" sz="2400">
                <a:latin typeface="Constantia" panose="02030602050306030303" pitchFamily="18" charset="0"/>
              </a:endParaRPr>
            </a:p>
          </p:txBody>
        </p:sp>
        <p:sp>
          <p:nvSpPr>
            <p:cNvPr id="39" name="Rectangle 45"/>
            <p:cNvSpPr>
              <a:spLocks noChangeArrowheads="1"/>
            </p:cNvSpPr>
            <p:nvPr/>
          </p:nvSpPr>
          <p:spPr bwMode="auto">
            <a:xfrm>
              <a:off x="3297" y="1731"/>
              <a:ext cx="40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Data and</a:t>
              </a:r>
              <a:endParaRPr lang="en-US" altLang="en-US" sz="2400">
                <a:latin typeface="Constantia" panose="02030602050306030303" pitchFamily="18" charset="0"/>
              </a:endParaRPr>
            </a:p>
          </p:txBody>
        </p:sp>
        <p:sp>
          <p:nvSpPr>
            <p:cNvPr id="40" name="Rectangle 46"/>
            <p:cNvSpPr>
              <a:spLocks noChangeArrowheads="1"/>
            </p:cNvSpPr>
            <p:nvPr/>
          </p:nvSpPr>
          <p:spPr bwMode="auto">
            <a:xfrm>
              <a:off x="3175" y="1854"/>
              <a:ext cx="664"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dirty="0">
                  <a:solidFill>
                    <a:srgbClr val="000000"/>
                  </a:solidFill>
                  <a:latin typeface="Nimbus Roman No9 L" charset="0"/>
                </a:rPr>
                <a:t>status registers</a:t>
              </a:r>
              <a:endParaRPr lang="en-US" altLang="en-US" sz="2400" dirty="0">
                <a:latin typeface="Constantia" panose="02030602050306030303" pitchFamily="18" charset="0"/>
              </a:endParaRPr>
            </a:p>
          </p:txBody>
        </p:sp>
        <p:sp>
          <p:nvSpPr>
            <p:cNvPr id="41" name="Rectangle 47"/>
            <p:cNvSpPr>
              <a:spLocks noChangeArrowheads="1"/>
            </p:cNvSpPr>
            <p:nvPr/>
          </p:nvSpPr>
          <p:spPr bwMode="auto">
            <a:xfrm>
              <a:off x="2426" y="1731"/>
              <a:ext cx="34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Control</a:t>
              </a:r>
              <a:endParaRPr lang="en-US" altLang="en-US" sz="2400">
                <a:latin typeface="Constantia" panose="02030602050306030303" pitchFamily="18" charset="0"/>
              </a:endParaRPr>
            </a:p>
          </p:txBody>
        </p:sp>
        <p:sp>
          <p:nvSpPr>
            <p:cNvPr id="42" name="Rectangle 48"/>
            <p:cNvSpPr>
              <a:spLocks noChangeArrowheads="1"/>
            </p:cNvSpPr>
            <p:nvPr/>
          </p:nvSpPr>
          <p:spPr bwMode="auto">
            <a:xfrm>
              <a:off x="2426" y="1854"/>
              <a:ext cx="330"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circuits</a:t>
              </a:r>
              <a:endParaRPr lang="en-US" altLang="en-US" sz="2400">
                <a:latin typeface="Constantia" panose="02030602050306030303" pitchFamily="18" charset="0"/>
              </a:endParaRPr>
            </a:p>
          </p:txBody>
        </p:sp>
        <p:grpSp>
          <p:nvGrpSpPr>
            <p:cNvPr id="43" name="Group 54"/>
            <p:cNvGrpSpPr>
              <a:grpSpLocks/>
            </p:cNvGrpSpPr>
            <p:nvPr/>
          </p:nvGrpSpPr>
          <p:grpSpPr bwMode="auto">
            <a:xfrm>
              <a:off x="2082" y="2353"/>
              <a:ext cx="1927" cy="282"/>
              <a:chOff x="2082" y="2591"/>
              <a:chExt cx="1927" cy="282"/>
            </a:xfrm>
          </p:grpSpPr>
          <p:sp>
            <p:nvSpPr>
              <p:cNvPr id="54" name="Rectangle 49"/>
              <p:cNvSpPr>
                <a:spLocks noChangeArrowheads="1"/>
              </p:cNvSpPr>
              <p:nvPr/>
            </p:nvSpPr>
            <p:spPr bwMode="auto">
              <a:xfrm>
                <a:off x="2082" y="2591"/>
                <a:ext cx="1927" cy="282"/>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55" name="Rectangle 50"/>
              <p:cNvSpPr>
                <a:spLocks noChangeArrowheads="1"/>
              </p:cNvSpPr>
              <p:nvPr/>
            </p:nvSpPr>
            <p:spPr bwMode="auto">
              <a:xfrm>
                <a:off x="2082" y="2591"/>
                <a:ext cx="1927" cy="282"/>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56" name="Rectangle 51"/>
              <p:cNvSpPr>
                <a:spLocks noChangeArrowheads="1"/>
              </p:cNvSpPr>
              <p:nvPr/>
            </p:nvSpPr>
            <p:spPr bwMode="auto">
              <a:xfrm>
                <a:off x="2770" y="2652"/>
                <a:ext cx="557"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Input device</a:t>
                </a:r>
                <a:endParaRPr lang="en-US" altLang="en-US" sz="2400">
                  <a:latin typeface="Constantia" panose="02030602050306030303" pitchFamily="18" charset="0"/>
                </a:endParaRPr>
              </a:p>
            </p:txBody>
          </p:sp>
        </p:grpSp>
        <p:grpSp>
          <p:nvGrpSpPr>
            <p:cNvPr id="44" name="Group 56"/>
            <p:cNvGrpSpPr>
              <a:grpSpLocks/>
            </p:cNvGrpSpPr>
            <p:nvPr/>
          </p:nvGrpSpPr>
          <p:grpSpPr bwMode="auto">
            <a:xfrm>
              <a:off x="793" y="910"/>
              <a:ext cx="4180" cy="465"/>
              <a:chOff x="793" y="749"/>
              <a:chExt cx="4180" cy="465"/>
            </a:xfrm>
          </p:grpSpPr>
          <p:sp>
            <p:nvSpPr>
              <p:cNvPr id="45" name="Line 11"/>
              <p:cNvSpPr>
                <a:spLocks noChangeShapeType="1"/>
              </p:cNvSpPr>
              <p:nvPr/>
            </p:nvSpPr>
            <p:spPr bwMode="auto">
              <a:xfrm flipH="1">
                <a:off x="1161" y="1166"/>
                <a:ext cx="3119"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6" name="Line 12"/>
              <p:cNvSpPr>
                <a:spLocks noChangeShapeType="1"/>
              </p:cNvSpPr>
              <p:nvPr/>
            </p:nvSpPr>
            <p:spPr bwMode="auto">
              <a:xfrm flipH="1">
                <a:off x="1161" y="995"/>
                <a:ext cx="3119"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7" name="Line 13"/>
              <p:cNvSpPr>
                <a:spLocks noChangeShapeType="1"/>
              </p:cNvSpPr>
              <p:nvPr/>
            </p:nvSpPr>
            <p:spPr bwMode="auto">
              <a:xfrm flipH="1">
                <a:off x="1161" y="835"/>
                <a:ext cx="3119"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8" name="Rectangle 23"/>
              <p:cNvSpPr>
                <a:spLocks noChangeArrowheads="1"/>
              </p:cNvSpPr>
              <p:nvPr/>
            </p:nvSpPr>
            <p:spPr bwMode="auto">
              <a:xfrm>
                <a:off x="793" y="908"/>
                <a:ext cx="175"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Bus</a:t>
                </a:r>
                <a:endParaRPr lang="en-US" altLang="en-US" sz="2400">
                  <a:latin typeface="Constantia" panose="02030602050306030303" pitchFamily="18" charset="0"/>
                </a:endParaRPr>
              </a:p>
            </p:txBody>
          </p:sp>
          <p:sp>
            <p:nvSpPr>
              <p:cNvPr id="49" name="Rectangle 24"/>
              <p:cNvSpPr>
                <a:spLocks noChangeArrowheads="1"/>
              </p:cNvSpPr>
              <p:nvPr/>
            </p:nvSpPr>
            <p:spPr bwMode="auto">
              <a:xfrm>
                <a:off x="4365" y="749"/>
                <a:ext cx="608"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Address lines</a:t>
                </a:r>
                <a:endParaRPr lang="en-US" altLang="en-US" sz="2400">
                  <a:latin typeface="Constantia" panose="02030602050306030303" pitchFamily="18" charset="0"/>
                </a:endParaRPr>
              </a:p>
            </p:txBody>
          </p:sp>
          <p:sp>
            <p:nvSpPr>
              <p:cNvPr id="50" name="Rectangle 25"/>
              <p:cNvSpPr>
                <a:spLocks noChangeArrowheads="1"/>
              </p:cNvSpPr>
              <p:nvPr/>
            </p:nvSpPr>
            <p:spPr bwMode="auto">
              <a:xfrm>
                <a:off x="4365" y="920"/>
                <a:ext cx="45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Data lines</a:t>
                </a:r>
                <a:endParaRPr lang="en-US" altLang="en-US" sz="2400">
                  <a:latin typeface="Constantia" panose="02030602050306030303" pitchFamily="18" charset="0"/>
                </a:endParaRPr>
              </a:p>
            </p:txBody>
          </p:sp>
          <p:sp>
            <p:nvSpPr>
              <p:cNvPr id="51" name="Rectangle 26"/>
              <p:cNvSpPr>
                <a:spLocks noChangeArrowheads="1"/>
              </p:cNvSpPr>
              <p:nvPr/>
            </p:nvSpPr>
            <p:spPr bwMode="auto">
              <a:xfrm>
                <a:off x="4365" y="1080"/>
                <a:ext cx="58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Control lines</a:t>
                </a:r>
                <a:endParaRPr lang="en-US" altLang="en-US" sz="2400">
                  <a:latin typeface="Constantia" panose="02030602050306030303" pitchFamily="18" charset="0"/>
                </a:endParaRPr>
              </a:p>
            </p:txBody>
          </p:sp>
          <p:sp>
            <p:nvSpPr>
              <p:cNvPr id="52" name="Freeform 52"/>
              <p:cNvSpPr>
                <a:spLocks/>
              </p:cNvSpPr>
              <p:nvPr/>
            </p:nvSpPr>
            <p:spPr bwMode="auto">
              <a:xfrm>
                <a:off x="1026" y="810"/>
                <a:ext cx="74" cy="185"/>
              </a:xfrm>
              <a:custGeom>
                <a:avLst/>
                <a:gdLst>
                  <a:gd name="T0" fmla="*/ 11260 w 6"/>
                  <a:gd name="T1" fmla="*/ 0 h 15"/>
                  <a:gd name="T2" fmla="*/ 9435 w 6"/>
                  <a:gd name="T3" fmla="*/ 1825 h 15"/>
                  <a:gd name="T4" fmla="*/ 7449 w 6"/>
                  <a:gd name="T5" fmla="*/ 3799 h 15"/>
                  <a:gd name="T6" fmla="*/ 7449 w 6"/>
                  <a:gd name="T7" fmla="*/ 5624 h 15"/>
                  <a:gd name="T8" fmla="*/ 7449 w 6"/>
                  <a:gd name="T9" fmla="*/ 5624 h 15"/>
                  <a:gd name="T10" fmla="*/ 7449 w 6"/>
                  <a:gd name="T11" fmla="*/ 7449 h 15"/>
                  <a:gd name="T12" fmla="*/ 7449 w 6"/>
                  <a:gd name="T13" fmla="*/ 11260 h 15"/>
                  <a:gd name="T14" fmla="*/ 7449 w 6"/>
                  <a:gd name="T15" fmla="*/ 15059 h 15"/>
                  <a:gd name="T16" fmla="*/ 7449 w 6"/>
                  <a:gd name="T17" fmla="*/ 18710 h 15"/>
                  <a:gd name="T18" fmla="*/ 7449 w 6"/>
                  <a:gd name="T19" fmla="*/ 22508 h 15"/>
                  <a:gd name="T20" fmla="*/ 7449 w 6"/>
                  <a:gd name="T21" fmla="*/ 22508 h 15"/>
                  <a:gd name="T22" fmla="*/ 7449 w 6"/>
                  <a:gd name="T23" fmla="*/ 24334 h 15"/>
                  <a:gd name="T24" fmla="*/ 3799 w 6"/>
                  <a:gd name="T25" fmla="*/ 26319 h 15"/>
                  <a:gd name="T26" fmla="*/ 0 w 6"/>
                  <a:gd name="T27" fmla="*/ 28145 h 1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
                  <a:gd name="T43" fmla="*/ 0 h 15"/>
                  <a:gd name="T44" fmla="*/ 6 w 6"/>
                  <a:gd name="T45" fmla="*/ 15 h 1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 h="15">
                    <a:moveTo>
                      <a:pt x="6" y="0"/>
                    </a:moveTo>
                    <a:lnTo>
                      <a:pt x="5" y="1"/>
                    </a:lnTo>
                    <a:lnTo>
                      <a:pt x="4" y="2"/>
                    </a:lnTo>
                    <a:lnTo>
                      <a:pt x="4" y="3"/>
                    </a:lnTo>
                    <a:lnTo>
                      <a:pt x="4" y="4"/>
                    </a:lnTo>
                    <a:lnTo>
                      <a:pt x="4" y="6"/>
                    </a:lnTo>
                    <a:lnTo>
                      <a:pt x="4" y="8"/>
                    </a:lnTo>
                    <a:lnTo>
                      <a:pt x="4" y="10"/>
                    </a:lnTo>
                    <a:lnTo>
                      <a:pt x="4" y="12"/>
                    </a:lnTo>
                    <a:lnTo>
                      <a:pt x="4" y="13"/>
                    </a:lnTo>
                    <a:lnTo>
                      <a:pt x="2" y="14"/>
                    </a:lnTo>
                    <a:lnTo>
                      <a:pt x="0" y="15"/>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53" name="Freeform 53"/>
              <p:cNvSpPr>
                <a:spLocks/>
              </p:cNvSpPr>
              <p:nvPr/>
            </p:nvSpPr>
            <p:spPr bwMode="auto">
              <a:xfrm>
                <a:off x="1026" y="995"/>
                <a:ext cx="74" cy="184"/>
              </a:xfrm>
              <a:custGeom>
                <a:avLst/>
                <a:gdLst>
                  <a:gd name="T0" fmla="*/ 11260 w 6"/>
                  <a:gd name="T1" fmla="*/ 27686 h 15"/>
                  <a:gd name="T2" fmla="*/ 9435 w 6"/>
                  <a:gd name="T3" fmla="*/ 25883 h 15"/>
                  <a:gd name="T4" fmla="*/ 7449 w 6"/>
                  <a:gd name="T5" fmla="*/ 23920 h 15"/>
                  <a:gd name="T6" fmla="*/ 7449 w 6"/>
                  <a:gd name="T7" fmla="*/ 23920 h 15"/>
                  <a:gd name="T8" fmla="*/ 7449 w 6"/>
                  <a:gd name="T9" fmla="*/ 22117 h 15"/>
                  <a:gd name="T10" fmla="*/ 7449 w 6"/>
                  <a:gd name="T11" fmla="*/ 22117 h 15"/>
                  <a:gd name="T12" fmla="*/ 7449 w 6"/>
                  <a:gd name="T13" fmla="*/ 18510 h 15"/>
                  <a:gd name="T14" fmla="*/ 7449 w 6"/>
                  <a:gd name="T15" fmla="*/ 14745 h 15"/>
                  <a:gd name="T16" fmla="*/ 7449 w 6"/>
                  <a:gd name="T17" fmla="*/ 11138 h 15"/>
                  <a:gd name="T18" fmla="*/ 7449 w 6"/>
                  <a:gd name="T19" fmla="*/ 7372 h 15"/>
                  <a:gd name="T20" fmla="*/ 7449 w 6"/>
                  <a:gd name="T21" fmla="*/ 5569 h 15"/>
                  <a:gd name="T22" fmla="*/ 7449 w 6"/>
                  <a:gd name="T23" fmla="*/ 3766 h 15"/>
                  <a:gd name="T24" fmla="*/ 7449 w 6"/>
                  <a:gd name="T25" fmla="*/ 3766 h 15"/>
                  <a:gd name="T26" fmla="*/ 3799 w 6"/>
                  <a:gd name="T27" fmla="*/ 1803 h 15"/>
                  <a:gd name="T28" fmla="*/ 0 w 6"/>
                  <a:gd name="T29" fmla="*/ 0 h 1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
                  <a:gd name="T46" fmla="*/ 0 h 15"/>
                  <a:gd name="T47" fmla="*/ 6 w 6"/>
                  <a:gd name="T48" fmla="*/ 15 h 1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 h="15">
                    <a:moveTo>
                      <a:pt x="6" y="15"/>
                    </a:moveTo>
                    <a:lnTo>
                      <a:pt x="5" y="14"/>
                    </a:lnTo>
                    <a:lnTo>
                      <a:pt x="4" y="13"/>
                    </a:lnTo>
                    <a:lnTo>
                      <a:pt x="4" y="12"/>
                    </a:lnTo>
                    <a:lnTo>
                      <a:pt x="4" y="10"/>
                    </a:lnTo>
                    <a:lnTo>
                      <a:pt x="4" y="8"/>
                    </a:lnTo>
                    <a:lnTo>
                      <a:pt x="4" y="6"/>
                    </a:lnTo>
                    <a:lnTo>
                      <a:pt x="4" y="4"/>
                    </a:lnTo>
                    <a:lnTo>
                      <a:pt x="4" y="3"/>
                    </a:lnTo>
                    <a:lnTo>
                      <a:pt x="4" y="2"/>
                    </a:lnTo>
                    <a:lnTo>
                      <a:pt x="2" y="1"/>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grpSp>
      </p:grpSp>
    </p:spTree>
    <p:extLst>
      <p:ext uri="{BB962C8B-B14F-4D97-AF65-F5344CB8AC3E}">
        <p14:creationId xmlns:p14="http://schemas.microsoft.com/office/powerpoint/2010/main" val="30031103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Registers in keyboard and display Interfaces </a:t>
            </a:r>
            <a:endParaRPr lang="en-IN" dirty="0"/>
          </a:p>
        </p:txBody>
      </p:sp>
      <p:pic>
        <p:nvPicPr>
          <p:cNvPr id="4" name="Content Placeholder 4"/>
          <p:cNvPicPr>
            <a:picLocks noGrp="1" noChangeAspect="1"/>
          </p:cNvPicPr>
          <p:nvPr>
            <p:ph idx="1"/>
          </p:nvPr>
        </p:nvPicPr>
        <p:blipFill>
          <a:blip r:embed="rId2"/>
          <a:stretch>
            <a:fillRect/>
          </a:stretch>
        </p:blipFill>
        <p:spPr>
          <a:xfrm>
            <a:off x="1869141" y="1839072"/>
            <a:ext cx="7501871" cy="4351338"/>
          </a:xfrm>
          <a:prstGeom prst="rect">
            <a:avLst/>
          </a:prstGeom>
        </p:spPr>
      </p:pic>
    </p:spTree>
    <p:extLst>
      <p:ext uri="{BB962C8B-B14F-4D97-AF65-F5344CB8AC3E}">
        <p14:creationId xmlns:p14="http://schemas.microsoft.com/office/powerpoint/2010/main" val="25373686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46761"/>
            <a:ext cx="12192000" cy="1325563"/>
          </a:xfrm>
        </p:spPr>
        <p:txBody>
          <a:bodyPr>
            <a:normAutofit fontScale="90000"/>
          </a:bodyPr>
          <a:lstStyle/>
          <a:p>
            <a:r>
              <a:rPr lang="en-IN" dirty="0" smtClean="0"/>
              <a:t>Program to read a line from Keyboard and stores in memory buffer and echoes on </a:t>
            </a:r>
            <a:r>
              <a:rPr lang="en-IN" dirty="0" smtClean="0"/>
              <a:t>display( Programmed IO)</a:t>
            </a:r>
            <a:endParaRPr lang="en-IN" dirty="0"/>
          </a:p>
        </p:txBody>
      </p:sp>
      <p:sp>
        <p:nvSpPr>
          <p:cNvPr id="3" name="Content Placeholder 2"/>
          <p:cNvSpPr>
            <a:spLocks noGrp="1"/>
          </p:cNvSpPr>
          <p:nvPr>
            <p:ph idx="1"/>
          </p:nvPr>
        </p:nvSpPr>
        <p:spPr>
          <a:xfrm>
            <a:off x="838200" y="1472324"/>
            <a:ext cx="10515600" cy="5283318"/>
          </a:xfrm>
        </p:spPr>
        <p:txBody>
          <a:bodyPr>
            <a:normAutofit fontScale="77500" lnSpcReduction="20000"/>
          </a:bodyPr>
          <a:lstStyle/>
          <a:p>
            <a:pPr marL="0" indent="0">
              <a:buNone/>
            </a:pPr>
            <a:r>
              <a:rPr lang="en-IN" dirty="0" smtClean="0"/>
              <a:t>		</a:t>
            </a:r>
            <a:r>
              <a:rPr lang="en-IN" sz="3300" dirty="0" smtClean="0"/>
              <a:t>Move #LINE , R0</a:t>
            </a:r>
          </a:p>
          <a:p>
            <a:pPr marL="0" indent="0">
              <a:buNone/>
            </a:pPr>
            <a:r>
              <a:rPr lang="en-IN" sz="3300" dirty="0" err="1" smtClean="0"/>
              <a:t>Waitk</a:t>
            </a:r>
            <a:r>
              <a:rPr lang="en-IN" sz="3300" dirty="0" smtClean="0"/>
              <a:t>		Test Bit #0, STATUS</a:t>
            </a:r>
          </a:p>
          <a:p>
            <a:pPr marL="0" indent="0">
              <a:buNone/>
            </a:pPr>
            <a:r>
              <a:rPr lang="en-IN" sz="3300" dirty="0"/>
              <a:t>	</a:t>
            </a:r>
            <a:r>
              <a:rPr lang="en-IN" sz="3300" dirty="0" smtClean="0"/>
              <a:t>	Branch=0     </a:t>
            </a:r>
            <a:r>
              <a:rPr lang="en-IN" sz="3300" dirty="0" err="1" smtClean="0"/>
              <a:t>Waitk</a:t>
            </a:r>
            <a:endParaRPr lang="en-IN" sz="3300" dirty="0" smtClean="0"/>
          </a:p>
          <a:p>
            <a:pPr marL="0" indent="0">
              <a:buNone/>
            </a:pPr>
            <a:r>
              <a:rPr lang="en-IN" sz="3300" dirty="0"/>
              <a:t>	</a:t>
            </a:r>
            <a:r>
              <a:rPr lang="en-IN" sz="3300" dirty="0" smtClean="0"/>
              <a:t>	Move DATAIN, R1</a:t>
            </a:r>
          </a:p>
          <a:p>
            <a:pPr marL="0" indent="0">
              <a:buNone/>
            </a:pPr>
            <a:endParaRPr lang="en-IN" sz="3300" dirty="0"/>
          </a:p>
          <a:p>
            <a:pPr marL="0" indent="0">
              <a:buNone/>
            </a:pPr>
            <a:r>
              <a:rPr lang="en-IN" sz="3300" dirty="0" err="1" smtClean="0"/>
              <a:t>Waitd</a:t>
            </a:r>
            <a:r>
              <a:rPr lang="en-IN" sz="3300" dirty="0" smtClean="0"/>
              <a:t> 		Test Bit #1,STATUS</a:t>
            </a:r>
          </a:p>
          <a:p>
            <a:pPr marL="0" indent="0">
              <a:buNone/>
            </a:pPr>
            <a:r>
              <a:rPr lang="en-IN" sz="3300" dirty="0"/>
              <a:t>	</a:t>
            </a:r>
            <a:r>
              <a:rPr lang="en-IN" sz="3300" dirty="0" smtClean="0"/>
              <a:t>	Branch=0   </a:t>
            </a:r>
            <a:r>
              <a:rPr lang="en-IN" sz="3300" dirty="0" err="1" smtClean="0"/>
              <a:t>Waitd</a:t>
            </a:r>
            <a:endParaRPr lang="en-IN" sz="3300" dirty="0" smtClean="0"/>
          </a:p>
          <a:p>
            <a:pPr marL="0" indent="0">
              <a:buNone/>
            </a:pPr>
            <a:r>
              <a:rPr lang="en-IN" sz="3300" dirty="0" smtClean="0"/>
              <a:t>		Move R1, DATAOUT  </a:t>
            </a:r>
          </a:p>
          <a:p>
            <a:pPr marL="0" indent="0">
              <a:buNone/>
            </a:pPr>
            <a:r>
              <a:rPr lang="en-IN" sz="3300" dirty="0"/>
              <a:t>	</a:t>
            </a:r>
            <a:r>
              <a:rPr lang="en-IN" sz="3300" dirty="0" smtClean="0"/>
              <a:t>	Move R1,(R0)+</a:t>
            </a:r>
          </a:p>
          <a:p>
            <a:pPr marL="0" indent="0">
              <a:buNone/>
            </a:pPr>
            <a:r>
              <a:rPr lang="en-IN" sz="3300" dirty="0"/>
              <a:t>	</a:t>
            </a:r>
            <a:r>
              <a:rPr lang="en-IN" sz="3300" dirty="0" smtClean="0"/>
              <a:t>	Compare #$0D,R1</a:t>
            </a:r>
          </a:p>
          <a:p>
            <a:pPr marL="0" indent="0">
              <a:buNone/>
            </a:pPr>
            <a:r>
              <a:rPr lang="en-IN" sz="3300" dirty="0"/>
              <a:t>	</a:t>
            </a:r>
            <a:r>
              <a:rPr lang="en-IN" sz="3300" dirty="0" smtClean="0"/>
              <a:t>	Branch!=0 </a:t>
            </a:r>
            <a:r>
              <a:rPr lang="en-IN" sz="3300" dirty="0" err="1" smtClean="0"/>
              <a:t>Waitk</a:t>
            </a:r>
            <a:endParaRPr lang="en-IN" sz="3300" dirty="0" smtClean="0"/>
          </a:p>
          <a:p>
            <a:pPr marL="0" indent="0">
              <a:buNone/>
            </a:pPr>
            <a:r>
              <a:rPr lang="en-IN" sz="3300" dirty="0"/>
              <a:t>	</a:t>
            </a:r>
            <a:r>
              <a:rPr lang="en-IN" sz="3300" dirty="0" smtClean="0"/>
              <a:t>	Move #$0A, DATAOUT</a:t>
            </a:r>
          </a:p>
          <a:p>
            <a:pPr marL="0" indent="0">
              <a:buNone/>
            </a:pPr>
            <a:r>
              <a:rPr lang="en-IN" sz="3300" dirty="0"/>
              <a:t>	</a:t>
            </a:r>
            <a:r>
              <a:rPr lang="en-IN" sz="3300" dirty="0" smtClean="0"/>
              <a:t>	Call PROCESS</a:t>
            </a:r>
          </a:p>
          <a:p>
            <a:pPr marL="0" indent="0">
              <a:buNone/>
            </a:pPr>
            <a:endParaRPr lang="en-IN" dirty="0"/>
          </a:p>
        </p:txBody>
      </p:sp>
    </p:spTree>
    <p:extLst>
      <p:ext uri="{BB962C8B-B14F-4D97-AF65-F5344CB8AC3E}">
        <p14:creationId xmlns:p14="http://schemas.microsoft.com/office/powerpoint/2010/main" val="29911463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2665" y="80156"/>
            <a:ext cx="10515600" cy="1325563"/>
          </a:xfrm>
        </p:spPr>
        <p:txBody>
          <a:bodyPr/>
          <a:lstStyle/>
          <a:p>
            <a:r>
              <a:rPr lang="en-IN" dirty="0" smtClean="0"/>
              <a:t>Program controlled IO</a:t>
            </a:r>
            <a:endParaRPr lang="en-IN" dirty="0"/>
          </a:p>
        </p:txBody>
      </p:sp>
      <p:sp>
        <p:nvSpPr>
          <p:cNvPr id="3" name="Content Placeholder 2"/>
          <p:cNvSpPr>
            <a:spLocks noGrp="1"/>
          </p:cNvSpPr>
          <p:nvPr>
            <p:ph idx="1"/>
          </p:nvPr>
        </p:nvSpPr>
        <p:spPr>
          <a:xfrm>
            <a:off x="838200" y="1405719"/>
            <a:ext cx="10515600" cy="4771244"/>
          </a:xfrm>
        </p:spPr>
        <p:txBody>
          <a:bodyPr/>
          <a:lstStyle/>
          <a:p>
            <a:r>
              <a:rPr lang="en-IN" dirty="0" smtClean="0"/>
              <a:t>Processor </a:t>
            </a:r>
            <a:r>
              <a:rPr lang="en-IN" dirty="0" smtClean="0"/>
              <a:t>repeatedly checks status flag to achieve synchronization b/w processor and IO device.</a:t>
            </a:r>
          </a:p>
          <a:p>
            <a:pPr marL="228600" lvl="1">
              <a:spcBef>
                <a:spcPts val="1000"/>
              </a:spcBef>
            </a:pPr>
            <a:r>
              <a:rPr lang="en-US" sz="2800" dirty="0"/>
              <a:t>Processor polls the I/O device</a:t>
            </a:r>
            <a:r>
              <a:rPr lang="en-US" sz="2800" dirty="0" smtClean="0"/>
              <a:t>.</a:t>
            </a:r>
          </a:p>
          <a:p>
            <a:pPr marL="0" lvl="1" indent="0">
              <a:spcBef>
                <a:spcPts val="1000"/>
              </a:spcBef>
              <a:buNone/>
            </a:pPr>
            <a:endParaRPr lang="en-US" sz="2800" dirty="0" smtClean="0"/>
          </a:p>
          <a:p>
            <a:pPr marL="228600" lvl="1">
              <a:spcBef>
                <a:spcPts val="1000"/>
              </a:spcBef>
            </a:pPr>
            <a:r>
              <a:rPr lang="en-US" sz="2800" dirty="0">
                <a:solidFill>
                  <a:schemeClr val="accent2"/>
                </a:solidFill>
              </a:rPr>
              <a:t>Two other mechanisms used for synchronizing data transfers between the processor and memory:</a:t>
            </a:r>
            <a:endParaRPr lang="en-US" sz="2800" dirty="0"/>
          </a:p>
          <a:p>
            <a:pPr marL="0" lvl="1" indent="0">
              <a:spcBef>
                <a:spcPts val="1000"/>
              </a:spcBef>
              <a:buNone/>
            </a:pPr>
            <a:r>
              <a:rPr lang="en-US" sz="2800" dirty="0" smtClean="0">
                <a:sym typeface="Wingdings" panose="05000000000000000000" pitchFamily="2" charset="2"/>
              </a:rPr>
              <a:t>Interrupts</a:t>
            </a:r>
          </a:p>
          <a:p>
            <a:pPr marL="0" lvl="1" indent="0">
              <a:spcBef>
                <a:spcPts val="1000"/>
              </a:spcBef>
              <a:buNone/>
            </a:pPr>
            <a:r>
              <a:rPr lang="en-US" sz="2800" dirty="0" smtClean="0">
                <a:sym typeface="Wingdings" panose="05000000000000000000" pitchFamily="2" charset="2"/>
              </a:rPr>
              <a:t>DMA</a:t>
            </a:r>
            <a:endParaRPr lang="en-US" sz="2800" dirty="0"/>
          </a:p>
          <a:p>
            <a:endParaRPr lang="en-IN" dirty="0"/>
          </a:p>
        </p:txBody>
      </p:sp>
    </p:spTree>
    <p:extLst>
      <p:ext uri="{BB962C8B-B14F-4D97-AF65-F5344CB8AC3E}">
        <p14:creationId xmlns:p14="http://schemas.microsoft.com/office/powerpoint/2010/main" val="7664251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506" y="96185"/>
            <a:ext cx="10515600" cy="737534"/>
          </a:xfrm>
        </p:spPr>
        <p:txBody>
          <a:bodyPr/>
          <a:lstStyle/>
          <a:p>
            <a:r>
              <a:rPr lang="en-IN" dirty="0" smtClean="0"/>
              <a:t>INTERRUPTS</a:t>
            </a:r>
            <a:endParaRPr lang="en-IN" dirty="0"/>
          </a:p>
        </p:txBody>
      </p:sp>
      <p:sp>
        <p:nvSpPr>
          <p:cNvPr id="3" name="Content Placeholder 2"/>
          <p:cNvSpPr>
            <a:spLocks noGrp="1"/>
          </p:cNvSpPr>
          <p:nvPr>
            <p:ph idx="1"/>
          </p:nvPr>
        </p:nvSpPr>
        <p:spPr>
          <a:xfrm>
            <a:off x="152972" y="1020184"/>
            <a:ext cx="6049294" cy="5837815"/>
          </a:xfrm>
        </p:spPr>
        <p:txBody>
          <a:bodyPr>
            <a:normAutofit/>
          </a:bodyPr>
          <a:lstStyle/>
          <a:p>
            <a:r>
              <a:rPr lang="en-IN" dirty="0" smtClean="0">
                <a:solidFill>
                  <a:srgbClr val="FF0000"/>
                </a:solidFill>
              </a:rPr>
              <a:t>Drawback of programmed IO</a:t>
            </a:r>
          </a:p>
          <a:p>
            <a:pPr marL="0" indent="0">
              <a:buNone/>
            </a:pPr>
            <a:r>
              <a:rPr lang="en-IN" dirty="0" smtClean="0">
                <a:sym typeface="Wingdings" panose="05000000000000000000" pitchFamily="2" charset="2"/>
              </a:rPr>
              <a:t>processor time is wasted in waiting for IO device without doing useful processing.</a:t>
            </a:r>
          </a:p>
          <a:p>
            <a:pPr marL="0" indent="0">
              <a:buNone/>
            </a:pPr>
            <a:r>
              <a:rPr lang="en-IN" dirty="0" smtClean="0">
                <a:sym typeface="Wingdings" panose="05000000000000000000" pitchFamily="2" charset="2"/>
              </a:rPr>
              <a:t>Waiting period can be avoided by allowing IO devices to notify the processor when they are ready</a:t>
            </a:r>
          </a:p>
          <a:p>
            <a:pPr marL="0" indent="0">
              <a:buNone/>
            </a:pPr>
            <a:r>
              <a:rPr lang="en-IN" dirty="0" smtClean="0">
                <a:sym typeface="Wingdings" panose="05000000000000000000" pitchFamily="2" charset="2"/>
              </a:rPr>
              <a:t>Done through Hardware Interrupts</a:t>
            </a:r>
          </a:p>
          <a:p>
            <a:pPr marL="0" indent="0">
              <a:buNone/>
            </a:pPr>
            <a:r>
              <a:rPr lang="en-IN" dirty="0" smtClean="0">
                <a:sym typeface="Wingdings" panose="05000000000000000000" pitchFamily="2" charset="2"/>
              </a:rPr>
              <a:t>Interrupt Service Routine(PRINT function)</a:t>
            </a:r>
          </a:p>
          <a:p>
            <a:pPr marL="0" indent="0">
              <a:buNone/>
            </a:pPr>
            <a:r>
              <a:rPr lang="en-IN" dirty="0" smtClean="0">
                <a:sym typeface="Wingdings" panose="05000000000000000000" pitchFamily="2" charset="2"/>
              </a:rPr>
              <a:t></a:t>
            </a:r>
            <a:r>
              <a:rPr lang="en-IN" dirty="0" smtClean="0">
                <a:solidFill>
                  <a:srgbClr val="FF0000"/>
                </a:solidFill>
                <a:sym typeface="Wingdings" panose="05000000000000000000" pitchFamily="2" charset="2"/>
              </a:rPr>
              <a:t>Interrupt </a:t>
            </a:r>
            <a:r>
              <a:rPr lang="en-IN" dirty="0" smtClean="0">
                <a:solidFill>
                  <a:srgbClr val="FF0000"/>
                </a:solidFill>
                <a:sym typeface="Wingdings" panose="05000000000000000000" pitchFamily="2" charset="2"/>
              </a:rPr>
              <a:t>latency (</a:t>
            </a:r>
            <a:r>
              <a:rPr lang="en-IN" dirty="0" smtClean="0">
                <a:solidFill>
                  <a:srgbClr val="FF0000"/>
                </a:solidFill>
                <a:sym typeface="Wingdings" panose="05000000000000000000" pitchFamily="2" charset="2"/>
              </a:rPr>
              <a:t>Time </a:t>
            </a:r>
            <a:r>
              <a:rPr lang="en-IN" dirty="0" smtClean="0">
                <a:sym typeface="Wingdings" panose="05000000000000000000" pitchFamily="2" charset="2"/>
              </a:rPr>
              <a:t>b/w receipt of interrupt </a:t>
            </a:r>
            <a:r>
              <a:rPr lang="en-IN" dirty="0" err="1" smtClean="0">
                <a:sym typeface="Wingdings" panose="05000000000000000000" pitchFamily="2" charset="2"/>
              </a:rPr>
              <a:t>req</a:t>
            </a:r>
            <a:r>
              <a:rPr lang="en-IN" dirty="0" smtClean="0">
                <a:sym typeface="Wingdings" panose="05000000000000000000" pitchFamily="2" charset="2"/>
              </a:rPr>
              <a:t> and start of execution of interrupt service routine</a:t>
            </a:r>
            <a:r>
              <a:rPr lang="en-IN" dirty="0" smtClean="0">
                <a:sym typeface="Wingdings" panose="05000000000000000000" pitchFamily="2" charset="2"/>
              </a:rPr>
              <a:t>.)</a:t>
            </a:r>
            <a:endParaRPr lang="en-IN" dirty="0"/>
          </a:p>
        </p:txBody>
      </p:sp>
      <p:grpSp>
        <p:nvGrpSpPr>
          <p:cNvPr id="4" name="Group 56"/>
          <p:cNvGrpSpPr>
            <a:grpSpLocks/>
          </p:cNvGrpSpPr>
          <p:nvPr/>
        </p:nvGrpSpPr>
        <p:grpSpPr bwMode="auto">
          <a:xfrm>
            <a:off x="5822577" y="4303055"/>
            <a:ext cx="5661212" cy="2339788"/>
            <a:chOff x="950" y="1257"/>
            <a:chExt cx="3545" cy="1455"/>
          </a:xfrm>
        </p:grpSpPr>
        <p:sp>
          <p:nvSpPr>
            <p:cNvPr id="5" name="Rectangle 4"/>
            <p:cNvSpPr>
              <a:spLocks noChangeArrowheads="1"/>
            </p:cNvSpPr>
            <p:nvPr/>
          </p:nvSpPr>
          <p:spPr bwMode="auto">
            <a:xfrm>
              <a:off x="1038" y="2045"/>
              <a:ext cx="166"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here</a:t>
              </a:r>
              <a:endParaRPr lang="en-US" altLang="en-US" sz="2400">
                <a:latin typeface="Constantia" panose="02030602050306030303" pitchFamily="18" charset="0"/>
              </a:endParaRPr>
            </a:p>
          </p:txBody>
        </p:sp>
        <p:sp>
          <p:nvSpPr>
            <p:cNvPr id="6" name="Rectangle 5"/>
            <p:cNvSpPr>
              <a:spLocks noChangeArrowheads="1"/>
            </p:cNvSpPr>
            <p:nvPr/>
          </p:nvSpPr>
          <p:spPr bwMode="auto">
            <a:xfrm>
              <a:off x="950" y="1848"/>
              <a:ext cx="33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Interrupt</a:t>
              </a:r>
              <a:endParaRPr lang="en-US" altLang="en-US" sz="2400">
                <a:latin typeface="Constantia" panose="02030602050306030303" pitchFamily="18" charset="0"/>
              </a:endParaRPr>
            </a:p>
          </p:txBody>
        </p:sp>
        <p:sp>
          <p:nvSpPr>
            <p:cNvPr id="7" name="Rectangle 6"/>
            <p:cNvSpPr>
              <a:spLocks noChangeArrowheads="1"/>
            </p:cNvSpPr>
            <p:nvPr/>
          </p:nvSpPr>
          <p:spPr bwMode="auto">
            <a:xfrm>
              <a:off x="994" y="1947"/>
              <a:ext cx="251"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occurs</a:t>
              </a:r>
              <a:endParaRPr lang="en-US" altLang="en-US" sz="2400">
                <a:latin typeface="Constantia" panose="02030602050306030303" pitchFamily="18" charset="0"/>
              </a:endParaRPr>
            </a:p>
          </p:txBody>
        </p:sp>
        <p:sp>
          <p:nvSpPr>
            <p:cNvPr id="8" name="Freeform 7"/>
            <p:cNvSpPr>
              <a:spLocks/>
            </p:cNvSpPr>
            <p:nvPr/>
          </p:nvSpPr>
          <p:spPr bwMode="auto">
            <a:xfrm>
              <a:off x="1453" y="2001"/>
              <a:ext cx="66" cy="33"/>
            </a:xfrm>
            <a:custGeom>
              <a:avLst/>
              <a:gdLst>
                <a:gd name="T0" fmla="*/ 0 w 6"/>
                <a:gd name="T1" fmla="*/ 3993 h 3"/>
                <a:gd name="T2" fmla="*/ 7986 w 6"/>
                <a:gd name="T3" fmla="*/ 2662 h 3"/>
                <a:gd name="T4" fmla="*/ 0 w 6"/>
                <a:gd name="T5" fmla="*/ 0 h 3"/>
                <a:gd name="T6" fmla="*/ 0 w 6"/>
                <a:gd name="T7" fmla="*/ 2662 h 3"/>
                <a:gd name="T8" fmla="*/ 0 w 6"/>
                <a:gd name="T9" fmla="*/ 3993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9" name="Freeform 8"/>
            <p:cNvSpPr>
              <a:spLocks/>
            </p:cNvSpPr>
            <p:nvPr/>
          </p:nvSpPr>
          <p:spPr bwMode="auto">
            <a:xfrm>
              <a:off x="1453" y="2001"/>
              <a:ext cx="66" cy="33"/>
            </a:xfrm>
            <a:custGeom>
              <a:avLst/>
              <a:gdLst>
                <a:gd name="T0" fmla="*/ 0 w 66"/>
                <a:gd name="T1" fmla="*/ 33 h 33"/>
                <a:gd name="T2" fmla="*/ 66 w 66"/>
                <a:gd name="T3" fmla="*/ 22 h 33"/>
                <a:gd name="T4" fmla="*/ 0 w 66"/>
                <a:gd name="T5" fmla="*/ 0 h 33"/>
                <a:gd name="T6" fmla="*/ 0 w 66"/>
                <a:gd name="T7" fmla="*/ 22 h 33"/>
                <a:gd name="T8" fmla="*/ 0 w 66"/>
                <a:gd name="T9" fmla="*/ 33 h 33"/>
                <a:gd name="T10" fmla="*/ 0 60000 65536"/>
                <a:gd name="T11" fmla="*/ 0 60000 65536"/>
                <a:gd name="T12" fmla="*/ 0 60000 65536"/>
                <a:gd name="T13" fmla="*/ 0 60000 65536"/>
                <a:gd name="T14" fmla="*/ 0 60000 65536"/>
                <a:gd name="T15" fmla="*/ 0 w 66"/>
                <a:gd name="T16" fmla="*/ 0 h 33"/>
                <a:gd name="T17" fmla="*/ 66 w 66"/>
                <a:gd name="T18" fmla="*/ 33 h 33"/>
              </a:gdLst>
              <a:ahLst/>
              <a:cxnLst>
                <a:cxn ang="T10">
                  <a:pos x="T0" y="T1"/>
                </a:cxn>
                <a:cxn ang="T11">
                  <a:pos x="T2" y="T3"/>
                </a:cxn>
                <a:cxn ang="T12">
                  <a:pos x="T4" y="T5"/>
                </a:cxn>
                <a:cxn ang="T13">
                  <a:pos x="T6" y="T7"/>
                </a:cxn>
                <a:cxn ang="T14">
                  <a:pos x="T8" y="T9"/>
                </a:cxn>
              </a:cxnLst>
              <a:rect l="T15" t="T16" r="T17" b="T18"/>
              <a:pathLst>
                <a:path w="66" h="33">
                  <a:moveTo>
                    <a:pt x="0" y="33"/>
                  </a:moveTo>
                  <a:lnTo>
                    <a:pt x="66" y="22"/>
                  </a:lnTo>
                  <a:lnTo>
                    <a:pt x="0" y="0"/>
                  </a:lnTo>
                  <a:lnTo>
                    <a:pt x="0" y="22"/>
                  </a:lnTo>
                  <a:lnTo>
                    <a:pt x="0" y="33"/>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0" name="Line 9"/>
            <p:cNvSpPr>
              <a:spLocks noChangeShapeType="1"/>
            </p:cNvSpPr>
            <p:nvPr/>
          </p:nvSpPr>
          <p:spPr bwMode="auto">
            <a:xfrm flipH="1">
              <a:off x="1344" y="2023"/>
              <a:ext cx="109"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1" name="Rectangle 10"/>
            <p:cNvSpPr>
              <a:spLocks noChangeArrowheads="1"/>
            </p:cNvSpPr>
            <p:nvPr/>
          </p:nvSpPr>
          <p:spPr bwMode="auto">
            <a:xfrm>
              <a:off x="1606" y="2516"/>
              <a:ext cx="85"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M</a:t>
              </a:r>
              <a:endParaRPr lang="en-US" altLang="en-US" sz="2400">
                <a:latin typeface="Constantia" panose="02030602050306030303" pitchFamily="18" charset="0"/>
              </a:endParaRPr>
            </a:p>
          </p:txBody>
        </p:sp>
        <p:sp>
          <p:nvSpPr>
            <p:cNvPr id="12" name="Rectangle 11"/>
            <p:cNvSpPr>
              <a:spLocks noChangeArrowheads="1"/>
            </p:cNvSpPr>
            <p:nvPr/>
          </p:nvSpPr>
          <p:spPr bwMode="auto">
            <a:xfrm>
              <a:off x="1661" y="1947"/>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i="1">
                  <a:solidFill>
                    <a:srgbClr val="000000"/>
                  </a:solidFill>
                  <a:latin typeface="Nimbus Roman No9 L" charset="0"/>
                </a:rPr>
                <a:t>i</a:t>
              </a:r>
              <a:endParaRPr lang="en-US" altLang="en-US" sz="2400">
                <a:latin typeface="Constantia" panose="02030602050306030303" pitchFamily="18" charset="0"/>
              </a:endParaRPr>
            </a:p>
          </p:txBody>
        </p:sp>
        <p:sp>
          <p:nvSpPr>
            <p:cNvPr id="13" name="Rectangle 12"/>
            <p:cNvSpPr>
              <a:spLocks noChangeArrowheads="1"/>
            </p:cNvSpPr>
            <p:nvPr/>
          </p:nvSpPr>
          <p:spPr bwMode="auto">
            <a:xfrm>
              <a:off x="1639" y="1575"/>
              <a:ext cx="48"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2</a:t>
              </a:r>
              <a:endParaRPr lang="en-US" altLang="en-US" sz="2400">
                <a:latin typeface="Constantia" panose="02030602050306030303" pitchFamily="18" charset="0"/>
              </a:endParaRPr>
            </a:p>
          </p:txBody>
        </p:sp>
        <p:sp>
          <p:nvSpPr>
            <p:cNvPr id="14" name="Rectangle 13"/>
            <p:cNvSpPr>
              <a:spLocks noChangeArrowheads="1"/>
            </p:cNvSpPr>
            <p:nvPr/>
          </p:nvSpPr>
          <p:spPr bwMode="auto">
            <a:xfrm>
              <a:off x="1650" y="1389"/>
              <a:ext cx="48"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1</a:t>
              </a:r>
              <a:endParaRPr lang="en-US" altLang="en-US" sz="2400">
                <a:latin typeface="Constantia" panose="02030602050306030303" pitchFamily="18" charset="0"/>
              </a:endParaRPr>
            </a:p>
          </p:txBody>
        </p:sp>
        <p:sp>
          <p:nvSpPr>
            <p:cNvPr id="15" name="Line 15"/>
            <p:cNvSpPr>
              <a:spLocks noChangeShapeType="1"/>
            </p:cNvSpPr>
            <p:nvPr/>
          </p:nvSpPr>
          <p:spPr bwMode="auto">
            <a:xfrm flipH="1">
              <a:off x="3620" y="1826"/>
              <a:ext cx="875"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6" name="Line 19"/>
            <p:cNvSpPr>
              <a:spLocks noChangeShapeType="1"/>
            </p:cNvSpPr>
            <p:nvPr/>
          </p:nvSpPr>
          <p:spPr bwMode="auto">
            <a:xfrm flipH="1">
              <a:off x="1979" y="1640"/>
              <a:ext cx="886"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7" name="Line 20"/>
            <p:cNvSpPr>
              <a:spLocks noChangeShapeType="1"/>
            </p:cNvSpPr>
            <p:nvPr/>
          </p:nvSpPr>
          <p:spPr bwMode="auto">
            <a:xfrm flipH="1">
              <a:off x="1979" y="2023"/>
              <a:ext cx="886"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8" name="Line 21"/>
            <p:cNvSpPr>
              <a:spLocks noChangeShapeType="1"/>
            </p:cNvSpPr>
            <p:nvPr/>
          </p:nvSpPr>
          <p:spPr bwMode="auto">
            <a:xfrm flipH="1">
              <a:off x="1979" y="2209"/>
              <a:ext cx="886"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 name="Freeform 22"/>
            <p:cNvSpPr>
              <a:spLocks/>
            </p:cNvSpPr>
            <p:nvPr/>
          </p:nvSpPr>
          <p:spPr bwMode="auto">
            <a:xfrm>
              <a:off x="2416" y="1399"/>
              <a:ext cx="11" cy="33"/>
            </a:xfrm>
            <a:custGeom>
              <a:avLst/>
              <a:gdLst>
                <a:gd name="T0" fmla="*/ 0 w 1"/>
                <a:gd name="T1" fmla="*/ 0 h 3"/>
                <a:gd name="T2" fmla="*/ 0 w 1"/>
                <a:gd name="T3" fmla="*/ 3993 h 3"/>
                <a:gd name="T4" fmla="*/ 1331 w 1"/>
                <a:gd name="T5" fmla="*/ 0 h 3"/>
                <a:gd name="T6" fmla="*/ 0 w 1"/>
                <a:gd name="T7" fmla="*/ 0 h 3"/>
                <a:gd name="T8" fmla="*/ 0 60000 65536"/>
                <a:gd name="T9" fmla="*/ 0 60000 65536"/>
                <a:gd name="T10" fmla="*/ 0 60000 65536"/>
                <a:gd name="T11" fmla="*/ 0 60000 65536"/>
                <a:gd name="T12" fmla="*/ 0 w 1"/>
                <a:gd name="T13" fmla="*/ 0 h 3"/>
                <a:gd name="T14" fmla="*/ 1 w 1"/>
                <a:gd name="T15" fmla="*/ 3 h 3"/>
              </a:gdLst>
              <a:ahLst/>
              <a:cxnLst>
                <a:cxn ang="T8">
                  <a:pos x="T0" y="T1"/>
                </a:cxn>
                <a:cxn ang="T9">
                  <a:pos x="T2" y="T3"/>
                </a:cxn>
                <a:cxn ang="T10">
                  <a:pos x="T4" y="T5"/>
                </a:cxn>
                <a:cxn ang="T11">
                  <a:pos x="T6" y="T7"/>
                </a:cxn>
              </a:cxnLst>
              <a:rect l="T12" t="T13" r="T14" b="T15"/>
              <a:pathLst>
                <a:path w="1" h="3">
                  <a:moveTo>
                    <a:pt x="0" y="0"/>
                  </a:moveTo>
                  <a:lnTo>
                    <a:pt x="0" y="3"/>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0" name="Freeform 23"/>
            <p:cNvSpPr>
              <a:spLocks/>
            </p:cNvSpPr>
            <p:nvPr/>
          </p:nvSpPr>
          <p:spPr bwMode="auto">
            <a:xfrm>
              <a:off x="2416" y="1399"/>
              <a:ext cx="11" cy="33"/>
            </a:xfrm>
            <a:custGeom>
              <a:avLst/>
              <a:gdLst>
                <a:gd name="T0" fmla="*/ 0 w 11"/>
                <a:gd name="T1" fmla="*/ 0 h 33"/>
                <a:gd name="T2" fmla="*/ 0 w 11"/>
                <a:gd name="T3" fmla="*/ 33 h 33"/>
                <a:gd name="T4" fmla="*/ 11 w 11"/>
                <a:gd name="T5" fmla="*/ 0 h 33"/>
                <a:gd name="T6" fmla="*/ 0 w 11"/>
                <a:gd name="T7" fmla="*/ 0 h 33"/>
                <a:gd name="T8" fmla="*/ 0 w 11"/>
                <a:gd name="T9" fmla="*/ 0 h 33"/>
                <a:gd name="T10" fmla="*/ 0 60000 65536"/>
                <a:gd name="T11" fmla="*/ 0 60000 65536"/>
                <a:gd name="T12" fmla="*/ 0 60000 65536"/>
                <a:gd name="T13" fmla="*/ 0 60000 65536"/>
                <a:gd name="T14" fmla="*/ 0 60000 65536"/>
                <a:gd name="T15" fmla="*/ 0 w 11"/>
                <a:gd name="T16" fmla="*/ 0 h 33"/>
                <a:gd name="T17" fmla="*/ 11 w 11"/>
                <a:gd name="T18" fmla="*/ 33 h 33"/>
              </a:gdLst>
              <a:ahLst/>
              <a:cxnLst>
                <a:cxn ang="T10">
                  <a:pos x="T0" y="T1"/>
                </a:cxn>
                <a:cxn ang="T11">
                  <a:pos x="T2" y="T3"/>
                </a:cxn>
                <a:cxn ang="T12">
                  <a:pos x="T4" y="T5"/>
                </a:cxn>
                <a:cxn ang="T13">
                  <a:pos x="T6" y="T7"/>
                </a:cxn>
                <a:cxn ang="T14">
                  <a:pos x="T8" y="T9"/>
                </a:cxn>
              </a:cxnLst>
              <a:rect l="T15" t="T16" r="T17" b="T18"/>
              <a:pathLst>
                <a:path w="11" h="33">
                  <a:moveTo>
                    <a:pt x="0" y="0"/>
                  </a:moveTo>
                  <a:lnTo>
                    <a:pt x="0" y="33"/>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1" name="Freeform 24"/>
            <p:cNvSpPr>
              <a:spLocks/>
            </p:cNvSpPr>
            <p:nvPr/>
          </p:nvSpPr>
          <p:spPr bwMode="auto">
            <a:xfrm>
              <a:off x="1847" y="1257"/>
              <a:ext cx="569" cy="1455"/>
            </a:xfrm>
            <a:custGeom>
              <a:avLst/>
              <a:gdLst>
                <a:gd name="T0" fmla="*/ 68127 w 52"/>
                <a:gd name="T1" fmla="*/ 16990 h 133"/>
                <a:gd name="T2" fmla="*/ 68127 w 52"/>
                <a:gd name="T3" fmla="*/ 15677 h 133"/>
                <a:gd name="T4" fmla="*/ 68127 w 52"/>
                <a:gd name="T5" fmla="*/ 0 h 133"/>
                <a:gd name="T6" fmla="*/ 53760 w 52"/>
                <a:gd name="T7" fmla="*/ 0 h 133"/>
                <a:gd name="T8" fmla="*/ 15680 w 52"/>
                <a:gd name="T9" fmla="*/ 0 h 133"/>
                <a:gd name="T10" fmla="*/ 0 w 52"/>
                <a:gd name="T11" fmla="*/ 0 h 133"/>
                <a:gd name="T12" fmla="*/ 0 w 52"/>
                <a:gd name="T13" fmla="*/ 15677 h 133"/>
                <a:gd name="T14" fmla="*/ 0 w 52"/>
                <a:gd name="T15" fmla="*/ 158453 h 133"/>
                <a:gd name="T16" fmla="*/ 0 w 52"/>
                <a:gd name="T17" fmla="*/ 174130 h 133"/>
                <a:gd name="T18" fmla="*/ 15680 w 52"/>
                <a:gd name="T19" fmla="*/ 174130 h 133"/>
                <a:gd name="T20" fmla="*/ 53760 w 52"/>
                <a:gd name="T21" fmla="*/ 174130 h 133"/>
                <a:gd name="T22" fmla="*/ 68127 w 52"/>
                <a:gd name="T23" fmla="*/ 174130 h 133"/>
                <a:gd name="T24" fmla="*/ 68127 w 52"/>
                <a:gd name="T25" fmla="*/ 158453 h 13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2"/>
                <a:gd name="T40" fmla="*/ 0 h 133"/>
                <a:gd name="T41" fmla="*/ 52 w 52"/>
                <a:gd name="T42" fmla="*/ 133 h 13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2" h="133">
                  <a:moveTo>
                    <a:pt x="52" y="13"/>
                  </a:moveTo>
                  <a:lnTo>
                    <a:pt x="52" y="12"/>
                  </a:lnTo>
                  <a:lnTo>
                    <a:pt x="52" y="0"/>
                  </a:lnTo>
                  <a:lnTo>
                    <a:pt x="41" y="0"/>
                  </a:lnTo>
                  <a:lnTo>
                    <a:pt x="12" y="0"/>
                  </a:lnTo>
                  <a:lnTo>
                    <a:pt x="0" y="0"/>
                  </a:lnTo>
                  <a:lnTo>
                    <a:pt x="0" y="12"/>
                  </a:lnTo>
                  <a:lnTo>
                    <a:pt x="0" y="121"/>
                  </a:lnTo>
                  <a:lnTo>
                    <a:pt x="0" y="133"/>
                  </a:lnTo>
                  <a:lnTo>
                    <a:pt x="12" y="133"/>
                  </a:lnTo>
                  <a:lnTo>
                    <a:pt x="41" y="133"/>
                  </a:lnTo>
                  <a:lnTo>
                    <a:pt x="52" y="133"/>
                  </a:lnTo>
                  <a:lnTo>
                    <a:pt x="52" y="12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2" name="Freeform 25"/>
            <p:cNvSpPr>
              <a:spLocks/>
            </p:cNvSpPr>
            <p:nvPr/>
          </p:nvSpPr>
          <p:spPr bwMode="auto">
            <a:xfrm>
              <a:off x="4046" y="1585"/>
              <a:ext cx="22" cy="44"/>
            </a:xfrm>
            <a:custGeom>
              <a:avLst/>
              <a:gdLst>
                <a:gd name="T0" fmla="*/ 0 w 2"/>
                <a:gd name="T1" fmla="*/ 0 h 4"/>
                <a:gd name="T2" fmla="*/ 1331 w 2"/>
                <a:gd name="T3" fmla="*/ 5324 h 4"/>
                <a:gd name="T4" fmla="*/ 2662 w 2"/>
                <a:gd name="T5" fmla="*/ 0 h 4"/>
                <a:gd name="T6" fmla="*/ 1331 w 2"/>
                <a:gd name="T7" fmla="*/ 0 h 4"/>
                <a:gd name="T8" fmla="*/ 0 w 2"/>
                <a:gd name="T9" fmla="*/ 0 h 4"/>
                <a:gd name="T10" fmla="*/ 0 60000 65536"/>
                <a:gd name="T11" fmla="*/ 0 60000 65536"/>
                <a:gd name="T12" fmla="*/ 0 60000 65536"/>
                <a:gd name="T13" fmla="*/ 0 60000 65536"/>
                <a:gd name="T14" fmla="*/ 0 60000 65536"/>
                <a:gd name="T15" fmla="*/ 0 w 2"/>
                <a:gd name="T16" fmla="*/ 0 h 4"/>
                <a:gd name="T17" fmla="*/ 2 w 2"/>
                <a:gd name="T18" fmla="*/ 4 h 4"/>
              </a:gdLst>
              <a:ahLst/>
              <a:cxnLst>
                <a:cxn ang="T10">
                  <a:pos x="T0" y="T1"/>
                </a:cxn>
                <a:cxn ang="T11">
                  <a:pos x="T2" y="T3"/>
                </a:cxn>
                <a:cxn ang="T12">
                  <a:pos x="T4" y="T5"/>
                </a:cxn>
                <a:cxn ang="T13">
                  <a:pos x="T6" y="T7"/>
                </a:cxn>
                <a:cxn ang="T14">
                  <a:pos x="T8" y="T9"/>
                </a:cxn>
              </a:cxnLst>
              <a:rect l="T15" t="T16" r="T17" b="T18"/>
              <a:pathLst>
                <a:path w="2" h="4">
                  <a:moveTo>
                    <a:pt x="0" y="0"/>
                  </a:moveTo>
                  <a:lnTo>
                    <a:pt x="1" y="4"/>
                  </a:lnTo>
                  <a:lnTo>
                    <a:pt x="2"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3" name="Freeform 26"/>
            <p:cNvSpPr>
              <a:spLocks/>
            </p:cNvSpPr>
            <p:nvPr/>
          </p:nvSpPr>
          <p:spPr bwMode="auto">
            <a:xfrm>
              <a:off x="4046" y="1585"/>
              <a:ext cx="22" cy="44"/>
            </a:xfrm>
            <a:custGeom>
              <a:avLst/>
              <a:gdLst>
                <a:gd name="T0" fmla="*/ 0 w 22"/>
                <a:gd name="T1" fmla="*/ 0 h 44"/>
                <a:gd name="T2" fmla="*/ 11 w 22"/>
                <a:gd name="T3" fmla="*/ 44 h 44"/>
                <a:gd name="T4" fmla="*/ 22 w 22"/>
                <a:gd name="T5" fmla="*/ 0 h 44"/>
                <a:gd name="T6" fmla="*/ 11 w 22"/>
                <a:gd name="T7" fmla="*/ 0 h 44"/>
                <a:gd name="T8" fmla="*/ 0 w 22"/>
                <a:gd name="T9" fmla="*/ 0 h 44"/>
                <a:gd name="T10" fmla="*/ 0 60000 65536"/>
                <a:gd name="T11" fmla="*/ 0 60000 65536"/>
                <a:gd name="T12" fmla="*/ 0 60000 65536"/>
                <a:gd name="T13" fmla="*/ 0 60000 65536"/>
                <a:gd name="T14" fmla="*/ 0 60000 65536"/>
                <a:gd name="T15" fmla="*/ 0 w 22"/>
                <a:gd name="T16" fmla="*/ 0 h 44"/>
                <a:gd name="T17" fmla="*/ 22 w 22"/>
                <a:gd name="T18" fmla="*/ 44 h 44"/>
              </a:gdLst>
              <a:ahLst/>
              <a:cxnLst>
                <a:cxn ang="T10">
                  <a:pos x="T0" y="T1"/>
                </a:cxn>
                <a:cxn ang="T11">
                  <a:pos x="T2" y="T3"/>
                </a:cxn>
                <a:cxn ang="T12">
                  <a:pos x="T4" y="T5"/>
                </a:cxn>
                <a:cxn ang="T13">
                  <a:pos x="T6" y="T7"/>
                </a:cxn>
                <a:cxn ang="T14">
                  <a:pos x="T8" y="T9"/>
                </a:cxn>
              </a:cxnLst>
              <a:rect l="T15" t="T16" r="T17" b="T18"/>
              <a:pathLst>
                <a:path w="22" h="44">
                  <a:moveTo>
                    <a:pt x="0" y="0"/>
                  </a:moveTo>
                  <a:lnTo>
                    <a:pt x="11" y="44"/>
                  </a:lnTo>
                  <a:lnTo>
                    <a:pt x="22"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4" name="Freeform 27"/>
            <p:cNvSpPr>
              <a:spLocks/>
            </p:cNvSpPr>
            <p:nvPr/>
          </p:nvSpPr>
          <p:spPr bwMode="auto">
            <a:xfrm>
              <a:off x="2919" y="1454"/>
              <a:ext cx="1138" cy="569"/>
            </a:xfrm>
            <a:custGeom>
              <a:avLst/>
              <a:gdLst>
                <a:gd name="T0" fmla="*/ 136254 w 104"/>
                <a:gd name="T1" fmla="*/ 15680 h 52"/>
                <a:gd name="T2" fmla="*/ 136254 w 104"/>
                <a:gd name="T3" fmla="*/ 14367 h 52"/>
                <a:gd name="T4" fmla="*/ 136254 w 104"/>
                <a:gd name="T5" fmla="*/ 0 h 52"/>
                <a:gd name="T6" fmla="*/ 121886 w 104"/>
                <a:gd name="T7" fmla="*/ 0 h 52"/>
                <a:gd name="T8" fmla="*/ 53760 w 104"/>
                <a:gd name="T9" fmla="*/ 0 h 52"/>
                <a:gd name="T10" fmla="*/ 37959 w 104"/>
                <a:gd name="T11" fmla="*/ 0 h 52"/>
                <a:gd name="T12" fmla="*/ 37959 w 104"/>
                <a:gd name="T13" fmla="*/ 14367 h 52"/>
                <a:gd name="T14" fmla="*/ 37959 w 104"/>
                <a:gd name="T15" fmla="*/ 52446 h 52"/>
                <a:gd name="T16" fmla="*/ 37959 w 104"/>
                <a:gd name="T17" fmla="*/ 68127 h 52"/>
                <a:gd name="T18" fmla="*/ 23592 w 104"/>
                <a:gd name="T19" fmla="*/ 68127 h 52"/>
                <a:gd name="T20" fmla="*/ 0 w 104"/>
                <a:gd name="T21" fmla="*/ 68127 h 5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4"/>
                <a:gd name="T34" fmla="*/ 0 h 52"/>
                <a:gd name="T35" fmla="*/ 104 w 104"/>
                <a:gd name="T36" fmla="*/ 52 h 5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4" h="52">
                  <a:moveTo>
                    <a:pt x="104" y="12"/>
                  </a:moveTo>
                  <a:lnTo>
                    <a:pt x="104" y="11"/>
                  </a:lnTo>
                  <a:lnTo>
                    <a:pt x="104" y="0"/>
                  </a:lnTo>
                  <a:lnTo>
                    <a:pt x="93" y="0"/>
                  </a:lnTo>
                  <a:lnTo>
                    <a:pt x="41" y="0"/>
                  </a:lnTo>
                  <a:lnTo>
                    <a:pt x="29" y="0"/>
                  </a:lnTo>
                  <a:lnTo>
                    <a:pt x="29" y="11"/>
                  </a:lnTo>
                  <a:lnTo>
                    <a:pt x="29" y="40"/>
                  </a:lnTo>
                  <a:lnTo>
                    <a:pt x="29" y="52"/>
                  </a:lnTo>
                  <a:lnTo>
                    <a:pt x="18" y="52"/>
                  </a:lnTo>
                  <a:lnTo>
                    <a:pt x="0" y="5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5" name="Freeform 28"/>
            <p:cNvSpPr>
              <a:spLocks/>
            </p:cNvSpPr>
            <p:nvPr/>
          </p:nvSpPr>
          <p:spPr bwMode="auto">
            <a:xfrm>
              <a:off x="2941" y="2187"/>
              <a:ext cx="66" cy="33"/>
            </a:xfrm>
            <a:custGeom>
              <a:avLst/>
              <a:gdLst>
                <a:gd name="T0" fmla="*/ 7986 w 6"/>
                <a:gd name="T1" fmla="*/ 0 h 3"/>
                <a:gd name="T2" fmla="*/ 0 w 6"/>
                <a:gd name="T3" fmla="*/ 2662 h 3"/>
                <a:gd name="T4" fmla="*/ 7986 w 6"/>
                <a:gd name="T5" fmla="*/ 3993 h 3"/>
                <a:gd name="T6" fmla="*/ 7986 w 6"/>
                <a:gd name="T7" fmla="*/ 2662 h 3"/>
                <a:gd name="T8" fmla="*/ 7986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2"/>
                  </a:lnTo>
                  <a:lnTo>
                    <a:pt x="6" y="3"/>
                  </a:lnTo>
                  <a:lnTo>
                    <a:pt x="6" y="2"/>
                  </a:lnTo>
                  <a:lnTo>
                    <a:pt x="6"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6" name="Freeform 29"/>
            <p:cNvSpPr>
              <a:spLocks/>
            </p:cNvSpPr>
            <p:nvPr/>
          </p:nvSpPr>
          <p:spPr bwMode="auto">
            <a:xfrm>
              <a:off x="2941" y="2187"/>
              <a:ext cx="66" cy="33"/>
            </a:xfrm>
            <a:custGeom>
              <a:avLst/>
              <a:gdLst>
                <a:gd name="T0" fmla="*/ 66 w 66"/>
                <a:gd name="T1" fmla="*/ 0 h 33"/>
                <a:gd name="T2" fmla="*/ 0 w 66"/>
                <a:gd name="T3" fmla="*/ 22 h 33"/>
                <a:gd name="T4" fmla="*/ 66 w 66"/>
                <a:gd name="T5" fmla="*/ 33 h 33"/>
                <a:gd name="T6" fmla="*/ 66 w 66"/>
                <a:gd name="T7" fmla="*/ 22 h 33"/>
                <a:gd name="T8" fmla="*/ 66 w 66"/>
                <a:gd name="T9" fmla="*/ 0 h 33"/>
                <a:gd name="T10" fmla="*/ 0 60000 65536"/>
                <a:gd name="T11" fmla="*/ 0 60000 65536"/>
                <a:gd name="T12" fmla="*/ 0 60000 65536"/>
                <a:gd name="T13" fmla="*/ 0 60000 65536"/>
                <a:gd name="T14" fmla="*/ 0 60000 65536"/>
                <a:gd name="T15" fmla="*/ 0 w 66"/>
                <a:gd name="T16" fmla="*/ 0 h 33"/>
                <a:gd name="T17" fmla="*/ 66 w 66"/>
                <a:gd name="T18" fmla="*/ 33 h 33"/>
              </a:gdLst>
              <a:ahLst/>
              <a:cxnLst>
                <a:cxn ang="T10">
                  <a:pos x="T0" y="T1"/>
                </a:cxn>
                <a:cxn ang="T11">
                  <a:pos x="T2" y="T3"/>
                </a:cxn>
                <a:cxn ang="T12">
                  <a:pos x="T4" y="T5"/>
                </a:cxn>
                <a:cxn ang="T13">
                  <a:pos x="T6" y="T7"/>
                </a:cxn>
                <a:cxn ang="T14">
                  <a:pos x="T8" y="T9"/>
                </a:cxn>
              </a:cxnLst>
              <a:rect l="T15" t="T16" r="T17" b="T18"/>
              <a:pathLst>
                <a:path w="66" h="33">
                  <a:moveTo>
                    <a:pt x="66" y="0"/>
                  </a:moveTo>
                  <a:lnTo>
                    <a:pt x="0" y="22"/>
                  </a:lnTo>
                  <a:lnTo>
                    <a:pt x="66" y="33"/>
                  </a:lnTo>
                  <a:lnTo>
                    <a:pt x="66" y="22"/>
                  </a:lnTo>
                  <a:lnTo>
                    <a:pt x="66"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7" name="Freeform 30"/>
            <p:cNvSpPr>
              <a:spLocks/>
            </p:cNvSpPr>
            <p:nvPr/>
          </p:nvSpPr>
          <p:spPr bwMode="auto">
            <a:xfrm>
              <a:off x="3007" y="2209"/>
              <a:ext cx="1050" cy="317"/>
            </a:xfrm>
            <a:custGeom>
              <a:avLst/>
              <a:gdLst>
                <a:gd name="T0" fmla="*/ 0 w 96"/>
                <a:gd name="T1" fmla="*/ 0 h 29"/>
                <a:gd name="T2" fmla="*/ 13038 w 96"/>
                <a:gd name="T3" fmla="*/ 0 h 29"/>
                <a:gd name="T4" fmla="*/ 27519 w 96"/>
                <a:gd name="T5" fmla="*/ 0 h 29"/>
                <a:gd name="T6" fmla="*/ 27519 w 96"/>
                <a:gd name="T7" fmla="*/ 14342 h 29"/>
                <a:gd name="T8" fmla="*/ 27519 w 96"/>
                <a:gd name="T9" fmla="*/ 22223 h 29"/>
                <a:gd name="T10" fmla="*/ 27519 w 96"/>
                <a:gd name="T11" fmla="*/ 37876 h 29"/>
                <a:gd name="T12" fmla="*/ 43181 w 96"/>
                <a:gd name="T13" fmla="*/ 37876 h 29"/>
                <a:gd name="T14" fmla="*/ 111256 w 96"/>
                <a:gd name="T15" fmla="*/ 37876 h 29"/>
                <a:gd name="T16" fmla="*/ 125606 w 96"/>
                <a:gd name="T17" fmla="*/ 37876 h 29"/>
                <a:gd name="T18" fmla="*/ 125606 w 96"/>
                <a:gd name="T19" fmla="*/ 22223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96"/>
                <a:gd name="T31" fmla="*/ 0 h 29"/>
                <a:gd name="T32" fmla="*/ 96 w 96"/>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96" h="29">
                  <a:moveTo>
                    <a:pt x="0" y="0"/>
                  </a:moveTo>
                  <a:lnTo>
                    <a:pt x="10" y="0"/>
                  </a:lnTo>
                  <a:lnTo>
                    <a:pt x="21" y="0"/>
                  </a:lnTo>
                  <a:lnTo>
                    <a:pt x="21" y="11"/>
                  </a:lnTo>
                  <a:lnTo>
                    <a:pt x="21" y="17"/>
                  </a:lnTo>
                  <a:lnTo>
                    <a:pt x="21" y="29"/>
                  </a:lnTo>
                  <a:lnTo>
                    <a:pt x="33" y="29"/>
                  </a:lnTo>
                  <a:lnTo>
                    <a:pt x="85" y="29"/>
                  </a:lnTo>
                  <a:lnTo>
                    <a:pt x="96" y="29"/>
                  </a:lnTo>
                  <a:lnTo>
                    <a:pt x="96" y="17"/>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8" name="Freeform 31"/>
            <p:cNvSpPr>
              <a:spLocks/>
            </p:cNvSpPr>
            <p:nvPr/>
          </p:nvSpPr>
          <p:spPr bwMode="auto">
            <a:xfrm>
              <a:off x="4046" y="2187"/>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9" name="Freeform 32"/>
            <p:cNvSpPr>
              <a:spLocks/>
            </p:cNvSpPr>
            <p:nvPr/>
          </p:nvSpPr>
          <p:spPr bwMode="auto">
            <a:xfrm>
              <a:off x="4057" y="2198"/>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0" name="Freeform 33"/>
            <p:cNvSpPr>
              <a:spLocks/>
            </p:cNvSpPr>
            <p:nvPr/>
          </p:nvSpPr>
          <p:spPr bwMode="auto">
            <a:xfrm>
              <a:off x="4046" y="2099"/>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1" name="Freeform 34"/>
            <p:cNvSpPr>
              <a:spLocks/>
            </p:cNvSpPr>
            <p:nvPr/>
          </p:nvSpPr>
          <p:spPr bwMode="auto">
            <a:xfrm>
              <a:off x="4057" y="2110"/>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2" name="Freeform 35"/>
            <p:cNvSpPr>
              <a:spLocks/>
            </p:cNvSpPr>
            <p:nvPr/>
          </p:nvSpPr>
          <p:spPr bwMode="auto">
            <a:xfrm>
              <a:off x="4046" y="2012"/>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3" name="Freeform 36"/>
            <p:cNvSpPr>
              <a:spLocks/>
            </p:cNvSpPr>
            <p:nvPr/>
          </p:nvSpPr>
          <p:spPr bwMode="auto">
            <a:xfrm>
              <a:off x="4057" y="2023"/>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4" name="Freeform 37"/>
            <p:cNvSpPr>
              <a:spLocks/>
            </p:cNvSpPr>
            <p:nvPr/>
          </p:nvSpPr>
          <p:spPr bwMode="auto">
            <a:xfrm>
              <a:off x="2405" y="1891"/>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5" name="Freeform 38"/>
            <p:cNvSpPr>
              <a:spLocks/>
            </p:cNvSpPr>
            <p:nvPr/>
          </p:nvSpPr>
          <p:spPr bwMode="auto">
            <a:xfrm>
              <a:off x="2416" y="1902"/>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6" name="Freeform 39"/>
            <p:cNvSpPr>
              <a:spLocks/>
            </p:cNvSpPr>
            <p:nvPr/>
          </p:nvSpPr>
          <p:spPr bwMode="auto">
            <a:xfrm>
              <a:off x="2405" y="1815"/>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7" name="Freeform 40"/>
            <p:cNvSpPr>
              <a:spLocks/>
            </p:cNvSpPr>
            <p:nvPr/>
          </p:nvSpPr>
          <p:spPr bwMode="auto">
            <a:xfrm>
              <a:off x="2416" y="1826"/>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8" name="Freeform 41"/>
            <p:cNvSpPr>
              <a:spLocks/>
            </p:cNvSpPr>
            <p:nvPr/>
          </p:nvSpPr>
          <p:spPr bwMode="auto">
            <a:xfrm>
              <a:off x="2405" y="1738"/>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9" name="Freeform 42"/>
            <p:cNvSpPr>
              <a:spLocks/>
            </p:cNvSpPr>
            <p:nvPr/>
          </p:nvSpPr>
          <p:spPr bwMode="auto">
            <a:xfrm>
              <a:off x="2416" y="1749"/>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0" name="Freeform 43"/>
            <p:cNvSpPr>
              <a:spLocks/>
            </p:cNvSpPr>
            <p:nvPr/>
          </p:nvSpPr>
          <p:spPr bwMode="auto">
            <a:xfrm>
              <a:off x="2405" y="2460"/>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1" name="Freeform 44"/>
            <p:cNvSpPr>
              <a:spLocks/>
            </p:cNvSpPr>
            <p:nvPr/>
          </p:nvSpPr>
          <p:spPr bwMode="auto">
            <a:xfrm>
              <a:off x="2416" y="2471"/>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2" name="Freeform 45"/>
            <p:cNvSpPr>
              <a:spLocks/>
            </p:cNvSpPr>
            <p:nvPr/>
          </p:nvSpPr>
          <p:spPr bwMode="auto">
            <a:xfrm>
              <a:off x="2405" y="2384"/>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3" name="Freeform 46"/>
            <p:cNvSpPr>
              <a:spLocks/>
            </p:cNvSpPr>
            <p:nvPr/>
          </p:nvSpPr>
          <p:spPr bwMode="auto">
            <a:xfrm>
              <a:off x="2416" y="2395"/>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4" name="Freeform 47"/>
            <p:cNvSpPr>
              <a:spLocks/>
            </p:cNvSpPr>
            <p:nvPr/>
          </p:nvSpPr>
          <p:spPr bwMode="auto">
            <a:xfrm>
              <a:off x="2405" y="2307"/>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5" name="Freeform 48"/>
            <p:cNvSpPr>
              <a:spLocks/>
            </p:cNvSpPr>
            <p:nvPr/>
          </p:nvSpPr>
          <p:spPr bwMode="auto">
            <a:xfrm>
              <a:off x="2416" y="2318"/>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6" name="Rectangle 49"/>
            <p:cNvSpPr>
              <a:spLocks noChangeArrowheads="1"/>
            </p:cNvSpPr>
            <p:nvPr/>
          </p:nvSpPr>
          <p:spPr bwMode="auto">
            <a:xfrm>
              <a:off x="1497" y="2133"/>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i="1">
                  <a:solidFill>
                    <a:srgbClr val="000000"/>
                  </a:solidFill>
                  <a:latin typeface="Nimbus Roman No9 L" charset="0"/>
                </a:rPr>
                <a:t>i</a:t>
              </a:r>
              <a:endParaRPr lang="en-US" altLang="en-US" sz="2400">
                <a:latin typeface="Constantia" panose="02030602050306030303" pitchFamily="18" charset="0"/>
              </a:endParaRPr>
            </a:p>
          </p:txBody>
        </p:sp>
        <p:sp>
          <p:nvSpPr>
            <p:cNvPr id="47" name="Rectangle 50"/>
            <p:cNvSpPr>
              <a:spLocks noChangeArrowheads="1"/>
            </p:cNvSpPr>
            <p:nvPr/>
          </p:nvSpPr>
          <p:spPr bwMode="auto">
            <a:xfrm>
              <a:off x="1628" y="2133"/>
              <a:ext cx="48"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1</a:t>
              </a:r>
              <a:endParaRPr lang="en-US" altLang="en-US" sz="2400">
                <a:latin typeface="Constantia" panose="02030602050306030303" pitchFamily="18" charset="0"/>
              </a:endParaRPr>
            </a:p>
          </p:txBody>
        </p:sp>
        <p:sp>
          <p:nvSpPr>
            <p:cNvPr id="48" name="Rectangle 51"/>
            <p:cNvSpPr>
              <a:spLocks noChangeArrowheads="1"/>
            </p:cNvSpPr>
            <p:nvPr/>
          </p:nvSpPr>
          <p:spPr bwMode="auto">
            <a:xfrm>
              <a:off x="1552" y="2133"/>
              <a:ext cx="54"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a:t>
              </a:r>
              <a:endParaRPr lang="en-US" altLang="en-US" sz="2400">
                <a:latin typeface="Constantia" panose="02030602050306030303" pitchFamily="18" charset="0"/>
              </a:endParaRPr>
            </a:p>
          </p:txBody>
        </p:sp>
        <p:sp>
          <p:nvSpPr>
            <p:cNvPr id="49" name="Line 52"/>
            <p:cNvSpPr>
              <a:spLocks noChangeShapeType="1"/>
            </p:cNvSpPr>
            <p:nvPr/>
          </p:nvSpPr>
          <p:spPr bwMode="auto">
            <a:xfrm flipH="1">
              <a:off x="1979" y="1454"/>
              <a:ext cx="886"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0" name="Line 53"/>
            <p:cNvSpPr>
              <a:spLocks noChangeShapeType="1"/>
            </p:cNvSpPr>
            <p:nvPr/>
          </p:nvSpPr>
          <p:spPr bwMode="auto">
            <a:xfrm flipH="1">
              <a:off x="1979" y="2581"/>
              <a:ext cx="886"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 name="Line 54"/>
            <p:cNvSpPr>
              <a:spLocks noChangeShapeType="1"/>
            </p:cNvSpPr>
            <p:nvPr/>
          </p:nvSpPr>
          <p:spPr bwMode="auto">
            <a:xfrm flipH="1">
              <a:off x="3620" y="1640"/>
              <a:ext cx="875"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2" name="Line 55"/>
            <p:cNvSpPr>
              <a:spLocks noChangeShapeType="1"/>
            </p:cNvSpPr>
            <p:nvPr/>
          </p:nvSpPr>
          <p:spPr bwMode="auto">
            <a:xfrm flipH="1">
              <a:off x="3620" y="2395"/>
              <a:ext cx="875"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grpSp>
      <p:sp>
        <p:nvSpPr>
          <p:cNvPr id="102" name="TextBox 101"/>
          <p:cNvSpPr txBox="1"/>
          <p:nvPr/>
        </p:nvSpPr>
        <p:spPr>
          <a:xfrm>
            <a:off x="6978774" y="2840138"/>
            <a:ext cx="5118231" cy="1384995"/>
          </a:xfrm>
          <a:prstGeom prst="rect">
            <a:avLst/>
          </a:prstGeom>
          <a:noFill/>
        </p:spPr>
        <p:txBody>
          <a:bodyPr wrap="square" rtlCol="0">
            <a:spAutoFit/>
          </a:bodyPr>
          <a:lstStyle/>
          <a:p>
            <a:r>
              <a:rPr lang="en-IN" sz="2400" dirty="0" smtClean="0">
                <a:solidFill>
                  <a:srgbClr val="FF0000"/>
                </a:solidFill>
              </a:rPr>
              <a:t>Transfer of control through interrupts</a:t>
            </a:r>
          </a:p>
          <a:p>
            <a:endParaRPr lang="en-IN" sz="2400" dirty="0" smtClean="0">
              <a:solidFill>
                <a:srgbClr val="FF0000"/>
              </a:solidFill>
            </a:endParaRPr>
          </a:p>
          <a:p>
            <a:r>
              <a:rPr lang="en-IN" dirty="0" smtClean="0"/>
              <a:t>Program 1                                     Program 2</a:t>
            </a:r>
          </a:p>
          <a:p>
            <a:r>
              <a:rPr lang="en-IN" dirty="0" smtClean="0"/>
              <a:t>COMPUTE routine                       PRINT routine</a:t>
            </a:r>
            <a:endParaRPr lang="en-IN" dirty="0"/>
          </a:p>
        </p:txBody>
      </p:sp>
      <p:sp>
        <p:nvSpPr>
          <p:cNvPr id="103" name="TextBox 102"/>
          <p:cNvSpPr txBox="1"/>
          <p:nvPr/>
        </p:nvSpPr>
        <p:spPr>
          <a:xfrm>
            <a:off x="5963109" y="961618"/>
            <a:ext cx="6228891" cy="830997"/>
          </a:xfrm>
          <a:prstGeom prst="rect">
            <a:avLst/>
          </a:prstGeom>
          <a:noFill/>
        </p:spPr>
        <p:txBody>
          <a:bodyPr wrap="square" rtlCol="0">
            <a:spAutoFit/>
          </a:bodyPr>
          <a:lstStyle/>
          <a:p>
            <a:r>
              <a:rPr lang="en-IN" sz="2400" dirty="0" smtClean="0">
                <a:solidFill>
                  <a:srgbClr val="FF0000"/>
                </a:solidFill>
                <a:sym typeface="Wingdings" panose="05000000000000000000" pitchFamily="2" charset="2"/>
              </a:rPr>
              <a:t>Interrupts save PC and status register</a:t>
            </a:r>
          </a:p>
          <a:p>
            <a:r>
              <a:rPr lang="en-IN" sz="2400" dirty="0" smtClean="0">
                <a:solidFill>
                  <a:srgbClr val="FF0000"/>
                </a:solidFill>
                <a:sym typeface="Wingdings" panose="05000000000000000000" pitchFamily="2" charset="2"/>
              </a:rPr>
              <a:t>Some interrupts save the registers some not</a:t>
            </a:r>
            <a:endParaRPr lang="en-IN" sz="2400" dirty="0" smtClean="0">
              <a:solidFill>
                <a:srgbClr val="FF0000"/>
              </a:solidFill>
            </a:endParaRPr>
          </a:p>
        </p:txBody>
      </p:sp>
    </p:spTree>
    <p:extLst>
      <p:ext uri="{BB962C8B-B14F-4D97-AF65-F5344CB8AC3E}">
        <p14:creationId xmlns:p14="http://schemas.microsoft.com/office/powerpoint/2010/main" val="7725442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838200" y="1"/>
            <a:ext cx="10515600" cy="721566"/>
          </a:xfrm>
        </p:spPr>
        <p:txBody>
          <a:bodyPr/>
          <a:lstStyle/>
          <a:p>
            <a:pPr eaLnBrk="1" hangingPunct="1"/>
            <a:r>
              <a:rPr lang="en-US" altLang="en-US" dirty="0" smtClean="0">
                <a:solidFill>
                  <a:srgbClr val="FF0000"/>
                </a:solidFill>
              </a:rPr>
              <a:t>Interrupts (contd..)</a:t>
            </a:r>
          </a:p>
        </p:txBody>
      </p:sp>
      <p:sp>
        <p:nvSpPr>
          <p:cNvPr id="374787" name="Rectangle 3"/>
          <p:cNvSpPr>
            <a:spLocks noGrp="1" noChangeArrowheads="1"/>
          </p:cNvSpPr>
          <p:nvPr>
            <p:ph idx="1"/>
          </p:nvPr>
        </p:nvSpPr>
        <p:spPr>
          <a:xfrm>
            <a:off x="838200" y="900953"/>
            <a:ext cx="10515600" cy="5276010"/>
          </a:xfrm>
        </p:spPr>
        <p:txBody>
          <a:bodyPr rtlCol="0">
            <a:normAutofit lnSpcReduction="10000"/>
          </a:bodyPr>
          <a:lstStyle/>
          <a:p>
            <a:pPr marL="274320" indent="-274320">
              <a:buClr>
                <a:schemeClr val="accent3"/>
              </a:buClr>
              <a:buFont typeface="Wingdings 2"/>
              <a:buChar char=""/>
              <a:defRPr/>
            </a:pPr>
            <a:r>
              <a:rPr lang="en-US" dirty="0"/>
              <a:t>Treatment of an interrupt-service routine is very similar to that of a subroutine. </a:t>
            </a:r>
          </a:p>
          <a:p>
            <a:pPr marL="274320" indent="-274320">
              <a:buClr>
                <a:schemeClr val="accent3"/>
              </a:buClr>
              <a:buFont typeface="Wingdings 2"/>
              <a:buChar char=""/>
              <a:defRPr/>
            </a:pPr>
            <a:r>
              <a:rPr lang="en-US" dirty="0"/>
              <a:t>However there are significant differences:</a:t>
            </a:r>
          </a:p>
          <a:p>
            <a:pPr marL="640080" lvl="1" indent="-246888">
              <a:buFont typeface="Wingdings 2"/>
              <a:buChar char=""/>
              <a:defRPr/>
            </a:pPr>
            <a:r>
              <a:rPr lang="en-US" dirty="0"/>
              <a:t>A subroutine performs a task that is required by the calling program.</a:t>
            </a:r>
          </a:p>
          <a:p>
            <a:pPr marL="640080" lvl="1" indent="-246888">
              <a:buFont typeface="Wingdings 2"/>
              <a:buChar char=""/>
              <a:defRPr/>
            </a:pPr>
            <a:r>
              <a:rPr lang="en-US" dirty="0"/>
              <a:t>Interrupt-service routine may not have anything in common with the program it interrupts. </a:t>
            </a:r>
          </a:p>
          <a:p>
            <a:pPr marL="640080" lvl="1" indent="-246888">
              <a:buFont typeface="Wingdings 2"/>
              <a:buChar char=""/>
              <a:defRPr/>
            </a:pPr>
            <a:r>
              <a:rPr lang="en-US" dirty="0"/>
              <a:t>Interrupt-service routine and the program that it interrupts may belong to different users. </a:t>
            </a:r>
          </a:p>
          <a:p>
            <a:pPr marL="640080" lvl="1" indent="-246888">
              <a:buFont typeface="Wingdings 2"/>
              <a:buChar char=""/>
              <a:defRPr/>
            </a:pPr>
            <a:r>
              <a:rPr lang="en-US" dirty="0"/>
              <a:t>As a result, before branching to the interrupt-service routine, not only the PC, but other information such as condition code flags, and processor registers used by both the interrupted program and the interrupt service routine must be stored.</a:t>
            </a:r>
          </a:p>
          <a:p>
            <a:pPr marL="640080" lvl="1" indent="-246888">
              <a:buFont typeface="Wingdings 2"/>
              <a:buChar char=""/>
              <a:defRPr/>
            </a:pPr>
            <a:r>
              <a:rPr lang="en-US" dirty="0"/>
              <a:t>This will enable the interrupted program to resume execution upon return from interrupt service routine. </a:t>
            </a:r>
          </a:p>
        </p:txBody>
      </p:sp>
      <p:sp>
        <p:nvSpPr>
          <p:cNvPr id="4" name="Date Placeholder 3"/>
          <p:cNvSpPr>
            <a:spLocks noGrp="1"/>
          </p:cNvSpPr>
          <p:nvPr>
            <p:ph type="dt" sz="quarter" idx="10"/>
          </p:nvPr>
        </p:nvSpPr>
        <p:spPr/>
        <p:txBody>
          <a:bodyPr/>
          <a:lstStyle/>
          <a:p>
            <a:pPr>
              <a:defRPr/>
            </a:pPr>
            <a:fld id="{AD64903C-4DE9-4BFE-9E46-0A48A852413D}" type="datetime1">
              <a:rPr lang="en-US"/>
              <a:pPr>
                <a:defRPr/>
              </a:pPr>
              <a:t>10/16/2016</a:t>
            </a:fld>
            <a:endParaRPr lang="en-US"/>
          </a:p>
        </p:txBody>
      </p:sp>
      <p:sp>
        <p:nvSpPr>
          <p:cNvPr id="18437"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75BCC53-00A2-4B11-93F4-A5982044863C}" type="slidenum">
              <a:rPr lang="en-US" altLang="en-US" sz="1200">
                <a:solidFill>
                  <a:srgbClr val="898989"/>
                </a:solidFill>
                <a:latin typeface="Arial" panose="020B0604020202020204" pitchFamily="34" charset="0"/>
              </a:rPr>
              <a:pPr>
                <a:spcBef>
                  <a:spcPct val="0"/>
                </a:spcBef>
                <a:buFontTx/>
                <a:buNone/>
              </a:pPr>
              <a:t>9</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391793302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675</TotalTime>
  <Words>3057</Words>
  <Application>Microsoft Office PowerPoint</Application>
  <PresentationFormat>Widescreen</PresentationFormat>
  <Paragraphs>384</Paragraphs>
  <Slides>34</Slides>
  <Notes>10</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Arial</vt:lpstr>
      <vt:lpstr>Calibri</vt:lpstr>
      <vt:lpstr>Calibri Light</vt:lpstr>
      <vt:lpstr>Constantia</vt:lpstr>
      <vt:lpstr>Nimbus Roman No9 L</vt:lpstr>
      <vt:lpstr>Times New Roman</vt:lpstr>
      <vt:lpstr>Wingdings</vt:lpstr>
      <vt:lpstr>Wingdings 2</vt:lpstr>
      <vt:lpstr>Office Theme</vt:lpstr>
      <vt:lpstr>Input Output Organization</vt:lpstr>
      <vt:lpstr>Accessing I/O devices - A Single bus structure</vt:lpstr>
      <vt:lpstr>Accessing I/O devices</vt:lpstr>
      <vt:lpstr>Accessing I/O devices</vt:lpstr>
      <vt:lpstr>Registers in keyboard and display Interfaces </vt:lpstr>
      <vt:lpstr>Program to read a line from Keyboard and stores in memory buffer and echoes on display( Programmed IO)</vt:lpstr>
      <vt:lpstr>Program controlled IO</vt:lpstr>
      <vt:lpstr>INTERRUPTS</vt:lpstr>
      <vt:lpstr>Interrupts (contd..)</vt:lpstr>
      <vt:lpstr>Interrupts (contd..)</vt:lpstr>
      <vt:lpstr>Interrupt Hardware</vt:lpstr>
      <vt:lpstr>Interrupts (contd..)</vt:lpstr>
      <vt:lpstr>Interrupts (contd..)</vt:lpstr>
      <vt:lpstr>How to avoid successive interruptions</vt:lpstr>
      <vt:lpstr>Enabling and Disabling Interrupts- Sequence of actions</vt:lpstr>
      <vt:lpstr>Handling Multiple Interrupts</vt:lpstr>
      <vt:lpstr>How to recognize the interrupted device</vt:lpstr>
      <vt:lpstr>Vectored Interrupts</vt:lpstr>
      <vt:lpstr>Interrupt Nesting- Priority</vt:lpstr>
      <vt:lpstr> Multiple Priority Levels</vt:lpstr>
      <vt:lpstr>Simultaneous Requests-No separate INTR line</vt:lpstr>
      <vt:lpstr>Daisy chain</vt:lpstr>
      <vt:lpstr>Arrangement of Priority Groups</vt:lpstr>
      <vt:lpstr>Controlling Device Requests</vt:lpstr>
      <vt:lpstr>Using interrupts to read line of characters</vt:lpstr>
      <vt:lpstr>Exceptions</vt:lpstr>
      <vt:lpstr>Debugger</vt:lpstr>
      <vt:lpstr>Privilege exception</vt:lpstr>
      <vt:lpstr>DIRECT MEMORY ACCESS</vt:lpstr>
      <vt:lpstr>DIRECT MEMORY ACCESS</vt:lpstr>
      <vt:lpstr>Direct Memory Access (contd..)</vt:lpstr>
      <vt:lpstr>DMA</vt:lpstr>
      <vt:lpstr>Direct Memory Access</vt:lpstr>
      <vt:lpstr>Direct Memory Access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ANALA</dc:creator>
  <cp:lastModifiedBy>Admin</cp:lastModifiedBy>
  <cp:revision>59</cp:revision>
  <dcterms:created xsi:type="dcterms:W3CDTF">2015-09-13T17:15:18Z</dcterms:created>
  <dcterms:modified xsi:type="dcterms:W3CDTF">2016-10-17T08:21:06Z</dcterms:modified>
</cp:coreProperties>
</file>

<file path=docProps/thumbnail.jpeg>
</file>